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7" autoAdjust="0"/>
  </p:normalViewPr>
  <p:slideViewPr>
    <p:cSldViewPr>
      <p:cViewPr varScale="1">
        <p:scale>
          <a:sx n="104" d="100"/>
          <a:sy n="104" d="100"/>
        </p:scale>
        <p:origin x="83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C38FE7-CC4A-73F8-AA58-5D656E4A795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F80640F-75BC-47F4-1B70-7C732F692C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0331F37-46FE-1F73-8C39-F70AA580A80F}"/>
              </a:ext>
            </a:extLst>
          </p:cNvPr>
          <p:cNvSpPr>
            <a:spLocks noGrp="1"/>
          </p:cNvSpPr>
          <p:nvPr>
            <p:ph type="dt" sz="half" idx="10"/>
          </p:nvPr>
        </p:nvSpPr>
        <p:spPr/>
        <p:txBody>
          <a:bodyPr/>
          <a:lstStyle/>
          <a:p>
            <a:fld id="{4F722488-1BC7-414C-B463-3439ED80E031}" type="datetimeFigureOut">
              <a:rPr kumimoji="1" lang="ja-JP" altLang="en-US" smtClean="0"/>
              <a:t>2024/1/4</a:t>
            </a:fld>
            <a:endParaRPr kumimoji="1" lang="ja-JP" altLang="en-US"/>
          </a:p>
        </p:txBody>
      </p:sp>
      <p:sp>
        <p:nvSpPr>
          <p:cNvPr id="5" name="フッター プレースホルダー 4">
            <a:extLst>
              <a:ext uri="{FF2B5EF4-FFF2-40B4-BE49-F238E27FC236}">
                <a16:creationId xmlns:a16="http://schemas.microsoft.com/office/drawing/2014/main" id="{4360D571-6291-7096-42D1-4477238CD8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BEA848-6BB5-5634-B7F4-87073E633D88}"/>
              </a:ext>
            </a:extLst>
          </p:cNvPr>
          <p:cNvSpPr>
            <a:spLocks noGrp="1"/>
          </p:cNvSpPr>
          <p:nvPr>
            <p:ph type="sldNum" sz="quarter" idx="12"/>
          </p:nvPr>
        </p:nvSpPr>
        <p:spPr/>
        <p:txBody>
          <a:bodyPr/>
          <a:lstStyle/>
          <a:p>
            <a:fld id="{95818BB0-7197-46CB-B4FD-2BFBB7B17E8E}" type="slidenum">
              <a:rPr kumimoji="1" lang="ja-JP" altLang="en-US" smtClean="0"/>
              <a:t>‹#›</a:t>
            </a:fld>
            <a:endParaRPr kumimoji="1" lang="ja-JP" altLang="en-US"/>
          </a:p>
        </p:txBody>
      </p:sp>
    </p:spTree>
    <p:extLst>
      <p:ext uri="{BB962C8B-B14F-4D97-AF65-F5344CB8AC3E}">
        <p14:creationId xmlns:p14="http://schemas.microsoft.com/office/powerpoint/2010/main" val="391799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67ABA6-E376-8E3D-EFE8-1A8FFD3553D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F5EAAAE-CF6E-5342-7114-4564B91EFB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8E4037-BDD4-F4DB-191F-17C685953DE6}"/>
              </a:ext>
            </a:extLst>
          </p:cNvPr>
          <p:cNvSpPr>
            <a:spLocks noGrp="1"/>
          </p:cNvSpPr>
          <p:nvPr>
            <p:ph type="dt" sz="half" idx="10"/>
          </p:nvPr>
        </p:nvSpPr>
        <p:spPr/>
        <p:txBody>
          <a:bodyPr/>
          <a:lstStyle/>
          <a:p>
            <a:fld id="{4F722488-1BC7-414C-B463-3439ED80E031}" type="datetimeFigureOut">
              <a:rPr kumimoji="1" lang="ja-JP" altLang="en-US" smtClean="0"/>
              <a:t>2024/1/4</a:t>
            </a:fld>
            <a:endParaRPr kumimoji="1" lang="ja-JP" altLang="en-US"/>
          </a:p>
        </p:txBody>
      </p:sp>
      <p:sp>
        <p:nvSpPr>
          <p:cNvPr id="5" name="フッター プレースホルダー 4">
            <a:extLst>
              <a:ext uri="{FF2B5EF4-FFF2-40B4-BE49-F238E27FC236}">
                <a16:creationId xmlns:a16="http://schemas.microsoft.com/office/drawing/2014/main" id="{B48954A8-A6DE-2810-5055-AD3F7BF6FD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ED8F34-C954-6DA7-A19B-77770BC78B54}"/>
              </a:ext>
            </a:extLst>
          </p:cNvPr>
          <p:cNvSpPr>
            <a:spLocks noGrp="1"/>
          </p:cNvSpPr>
          <p:nvPr>
            <p:ph type="sldNum" sz="quarter" idx="12"/>
          </p:nvPr>
        </p:nvSpPr>
        <p:spPr/>
        <p:txBody>
          <a:bodyPr/>
          <a:lstStyle/>
          <a:p>
            <a:fld id="{95818BB0-7197-46CB-B4FD-2BFBB7B17E8E}" type="slidenum">
              <a:rPr kumimoji="1" lang="ja-JP" altLang="en-US" smtClean="0"/>
              <a:t>‹#›</a:t>
            </a:fld>
            <a:endParaRPr kumimoji="1" lang="ja-JP" altLang="en-US"/>
          </a:p>
        </p:txBody>
      </p:sp>
    </p:spTree>
    <p:extLst>
      <p:ext uri="{BB962C8B-B14F-4D97-AF65-F5344CB8AC3E}">
        <p14:creationId xmlns:p14="http://schemas.microsoft.com/office/powerpoint/2010/main" val="1561811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04FA92E-DA24-1BC6-B71B-A2B837B28BA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33EBBFC-E723-2E11-39CE-17FF1ECCAA4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054BF5C-9C3F-A475-FFF1-6141129919A3}"/>
              </a:ext>
            </a:extLst>
          </p:cNvPr>
          <p:cNvSpPr>
            <a:spLocks noGrp="1"/>
          </p:cNvSpPr>
          <p:nvPr>
            <p:ph type="dt" sz="half" idx="10"/>
          </p:nvPr>
        </p:nvSpPr>
        <p:spPr/>
        <p:txBody>
          <a:bodyPr/>
          <a:lstStyle/>
          <a:p>
            <a:fld id="{4F722488-1BC7-414C-B463-3439ED80E031}" type="datetimeFigureOut">
              <a:rPr kumimoji="1" lang="ja-JP" altLang="en-US" smtClean="0"/>
              <a:t>2024/1/4</a:t>
            </a:fld>
            <a:endParaRPr kumimoji="1" lang="ja-JP" altLang="en-US"/>
          </a:p>
        </p:txBody>
      </p:sp>
      <p:sp>
        <p:nvSpPr>
          <p:cNvPr id="5" name="フッター プレースホルダー 4">
            <a:extLst>
              <a:ext uri="{FF2B5EF4-FFF2-40B4-BE49-F238E27FC236}">
                <a16:creationId xmlns:a16="http://schemas.microsoft.com/office/drawing/2014/main" id="{932F08AD-101F-DA1A-E46A-87EDA8A706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E31800-130D-5DFB-B70E-2E1B931F986B}"/>
              </a:ext>
            </a:extLst>
          </p:cNvPr>
          <p:cNvSpPr>
            <a:spLocks noGrp="1"/>
          </p:cNvSpPr>
          <p:nvPr>
            <p:ph type="sldNum" sz="quarter" idx="12"/>
          </p:nvPr>
        </p:nvSpPr>
        <p:spPr/>
        <p:txBody>
          <a:bodyPr/>
          <a:lstStyle/>
          <a:p>
            <a:fld id="{95818BB0-7197-46CB-B4FD-2BFBB7B17E8E}" type="slidenum">
              <a:rPr kumimoji="1" lang="ja-JP" altLang="en-US" smtClean="0"/>
              <a:t>‹#›</a:t>
            </a:fld>
            <a:endParaRPr kumimoji="1" lang="ja-JP" altLang="en-US"/>
          </a:p>
        </p:txBody>
      </p:sp>
    </p:spTree>
    <p:extLst>
      <p:ext uri="{BB962C8B-B14F-4D97-AF65-F5344CB8AC3E}">
        <p14:creationId xmlns:p14="http://schemas.microsoft.com/office/powerpoint/2010/main" val="382808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09BFC2-3285-07EE-0283-06C5F55FAAA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6507849-20CC-D650-4589-EF1D1D08B61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775CFA-71B5-B9CD-0496-8BBFAEB5AB43}"/>
              </a:ext>
            </a:extLst>
          </p:cNvPr>
          <p:cNvSpPr>
            <a:spLocks noGrp="1"/>
          </p:cNvSpPr>
          <p:nvPr>
            <p:ph type="dt" sz="half" idx="10"/>
          </p:nvPr>
        </p:nvSpPr>
        <p:spPr/>
        <p:txBody>
          <a:bodyPr/>
          <a:lstStyle/>
          <a:p>
            <a:fld id="{4F722488-1BC7-414C-B463-3439ED80E031}" type="datetimeFigureOut">
              <a:rPr kumimoji="1" lang="ja-JP" altLang="en-US" smtClean="0"/>
              <a:t>2024/1/4</a:t>
            </a:fld>
            <a:endParaRPr kumimoji="1" lang="ja-JP" altLang="en-US"/>
          </a:p>
        </p:txBody>
      </p:sp>
      <p:sp>
        <p:nvSpPr>
          <p:cNvPr id="5" name="フッター プレースホルダー 4">
            <a:extLst>
              <a:ext uri="{FF2B5EF4-FFF2-40B4-BE49-F238E27FC236}">
                <a16:creationId xmlns:a16="http://schemas.microsoft.com/office/drawing/2014/main" id="{8A74264E-464F-034F-B15E-98C473F938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E80E67-979F-172A-37D9-A44C7DBAC579}"/>
              </a:ext>
            </a:extLst>
          </p:cNvPr>
          <p:cNvSpPr>
            <a:spLocks noGrp="1"/>
          </p:cNvSpPr>
          <p:nvPr>
            <p:ph type="sldNum" sz="quarter" idx="12"/>
          </p:nvPr>
        </p:nvSpPr>
        <p:spPr/>
        <p:txBody>
          <a:bodyPr/>
          <a:lstStyle/>
          <a:p>
            <a:fld id="{95818BB0-7197-46CB-B4FD-2BFBB7B17E8E}" type="slidenum">
              <a:rPr kumimoji="1" lang="ja-JP" altLang="en-US" smtClean="0"/>
              <a:t>‹#›</a:t>
            </a:fld>
            <a:endParaRPr kumimoji="1" lang="ja-JP" altLang="en-US"/>
          </a:p>
        </p:txBody>
      </p:sp>
    </p:spTree>
    <p:extLst>
      <p:ext uri="{BB962C8B-B14F-4D97-AF65-F5344CB8AC3E}">
        <p14:creationId xmlns:p14="http://schemas.microsoft.com/office/powerpoint/2010/main" val="375475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BD775-D6A4-DFC8-E228-6F870DFD61E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80650B-715C-E9DB-A465-3824A88152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D75F174-89DB-D68A-698B-EC4F1759852F}"/>
              </a:ext>
            </a:extLst>
          </p:cNvPr>
          <p:cNvSpPr>
            <a:spLocks noGrp="1"/>
          </p:cNvSpPr>
          <p:nvPr>
            <p:ph type="dt" sz="half" idx="10"/>
          </p:nvPr>
        </p:nvSpPr>
        <p:spPr/>
        <p:txBody>
          <a:bodyPr/>
          <a:lstStyle/>
          <a:p>
            <a:fld id="{4F722488-1BC7-414C-B463-3439ED80E031}" type="datetimeFigureOut">
              <a:rPr kumimoji="1" lang="ja-JP" altLang="en-US" smtClean="0"/>
              <a:t>2024/1/4</a:t>
            </a:fld>
            <a:endParaRPr kumimoji="1" lang="ja-JP" altLang="en-US"/>
          </a:p>
        </p:txBody>
      </p:sp>
      <p:sp>
        <p:nvSpPr>
          <p:cNvPr id="5" name="フッター プレースホルダー 4">
            <a:extLst>
              <a:ext uri="{FF2B5EF4-FFF2-40B4-BE49-F238E27FC236}">
                <a16:creationId xmlns:a16="http://schemas.microsoft.com/office/drawing/2014/main" id="{647AEA10-8BCD-4599-3C54-B6373B184C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E8BF0CD-B1B3-231D-9E2C-0EE21AEEC999}"/>
              </a:ext>
            </a:extLst>
          </p:cNvPr>
          <p:cNvSpPr>
            <a:spLocks noGrp="1"/>
          </p:cNvSpPr>
          <p:nvPr>
            <p:ph type="sldNum" sz="quarter" idx="12"/>
          </p:nvPr>
        </p:nvSpPr>
        <p:spPr/>
        <p:txBody>
          <a:bodyPr/>
          <a:lstStyle/>
          <a:p>
            <a:fld id="{95818BB0-7197-46CB-B4FD-2BFBB7B17E8E}" type="slidenum">
              <a:rPr kumimoji="1" lang="ja-JP" altLang="en-US" smtClean="0"/>
              <a:t>‹#›</a:t>
            </a:fld>
            <a:endParaRPr kumimoji="1" lang="ja-JP" altLang="en-US"/>
          </a:p>
        </p:txBody>
      </p:sp>
    </p:spTree>
    <p:extLst>
      <p:ext uri="{BB962C8B-B14F-4D97-AF65-F5344CB8AC3E}">
        <p14:creationId xmlns:p14="http://schemas.microsoft.com/office/powerpoint/2010/main" val="35961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8482E2-7F30-ECC5-0322-87E597856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B90D9D8-99FD-A5F6-70EF-BBFAE981946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6B5FBC0-7671-04D6-9EBA-40BD05CF897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C01031E-A71B-4A26-1391-4596F6D24BE1}"/>
              </a:ext>
            </a:extLst>
          </p:cNvPr>
          <p:cNvSpPr>
            <a:spLocks noGrp="1"/>
          </p:cNvSpPr>
          <p:nvPr>
            <p:ph type="dt" sz="half" idx="10"/>
          </p:nvPr>
        </p:nvSpPr>
        <p:spPr/>
        <p:txBody>
          <a:bodyPr/>
          <a:lstStyle/>
          <a:p>
            <a:fld id="{4F722488-1BC7-414C-B463-3439ED80E031}" type="datetimeFigureOut">
              <a:rPr kumimoji="1" lang="ja-JP" altLang="en-US" smtClean="0"/>
              <a:t>2024/1/4</a:t>
            </a:fld>
            <a:endParaRPr kumimoji="1" lang="ja-JP" altLang="en-US"/>
          </a:p>
        </p:txBody>
      </p:sp>
      <p:sp>
        <p:nvSpPr>
          <p:cNvPr id="6" name="フッター プレースホルダー 5">
            <a:extLst>
              <a:ext uri="{FF2B5EF4-FFF2-40B4-BE49-F238E27FC236}">
                <a16:creationId xmlns:a16="http://schemas.microsoft.com/office/drawing/2014/main" id="{0AE797CE-F729-3F78-448F-F298574E9E9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82BFB47-3E8C-D0C1-9F67-A5F6533044E6}"/>
              </a:ext>
            </a:extLst>
          </p:cNvPr>
          <p:cNvSpPr>
            <a:spLocks noGrp="1"/>
          </p:cNvSpPr>
          <p:nvPr>
            <p:ph type="sldNum" sz="quarter" idx="12"/>
          </p:nvPr>
        </p:nvSpPr>
        <p:spPr/>
        <p:txBody>
          <a:bodyPr/>
          <a:lstStyle/>
          <a:p>
            <a:fld id="{95818BB0-7197-46CB-B4FD-2BFBB7B17E8E}" type="slidenum">
              <a:rPr kumimoji="1" lang="ja-JP" altLang="en-US" smtClean="0"/>
              <a:t>‹#›</a:t>
            </a:fld>
            <a:endParaRPr kumimoji="1" lang="ja-JP" altLang="en-US"/>
          </a:p>
        </p:txBody>
      </p:sp>
    </p:spTree>
    <p:extLst>
      <p:ext uri="{BB962C8B-B14F-4D97-AF65-F5344CB8AC3E}">
        <p14:creationId xmlns:p14="http://schemas.microsoft.com/office/powerpoint/2010/main" val="325981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5298B3-2E53-CA33-6262-6B4D2D50CF6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45B2F7D-30BC-4EC4-9855-E19E594D99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9B89CC1-1791-24B2-4369-0EF34DB67C4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ED766F-EF58-F71F-EEA7-E8462BD803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A4D69DD-258E-35B5-D715-AE77579178C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87E62F5-DC67-9048-6264-E12A57B6C6D3}"/>
              </a:ext>
            </a:extLst>
          </p:cNvPr>
          <p:cNvSpPr>
            <a:spLocks noGrp="1"/>
          </p:cNvSpPr>
          <p:nvPr>
            <p:ph type="dt" sz="half" idx="10"/>
          </p:nvPr>
        </p:nvSpPr>
        <p:spPr/>
        <p:txBody>
          <a:bodyPr/>
          <a:lstStyle/>
          <a:p>
            <a:fld id="{4F722488-1BC7-414C-B463-3439ED80E031}" type="datetimeFigureOut">
              <a:rPr kumimoji="1" lang="ja-JP" altLang="en-US" smtClean="0"/>
              <a:t>2024/1/4</a:t>
            </a:fld>
            <a:endParaRPr kumimoji="1" lang="ja-JP" altLang="en-US"/>
          </a:p>
        </p:txBody>
      </p:sp>
      <p:sp>
        <p:nvSpPr>
          <p:cNvPr id="8" name="フッター プレースホルダー 7">
            <a:extLst>
              <a:ext uri="{FF2B5EF4-FFF2-40B4-BE49-F238E27FC236}">
                <a16:creationId xmlns:a16="http://schemas.microsoft.com/office/drawing/2014/main" id="{418B1394-D292-7300-550B-7EFACF5A3D5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8635A88-34EB-F2CC-2D48-C1D7EFF36E21}"/>
              </a:ext>
            </a:extLst>
          </p:cNvPr>
          <p:cNvSpPr>
            <a:spLocks noGrp="1"/>
          </p:cNvSpPr>
          <p:nvPr>
            <p:ph type="sldNum" sz="quarter" idx="12"/>
          </p:nvPr>
        </p:nvSpPr>
        <p:spPr/>
        <p:txBody>
          <a:bodyPr/>
          <a:lstStyle/>
          <a:p>
            <a:fld id="{95818BB0-7197-46CB-B4FD-2BFBB7B17E8E}" type="slidenum">
              <a:rPr kumimoji="1" lang="ja-JP" altLang="en-US" smtClean="0"/>
              <a:t>‹#›</a:t>
            </a:fld>
            <a:endParaRPr kumimoji="1" lang="ja-JP" altLang="en-US"/>
          </a:p>
        </p:txBody>
      </p:sp>
    </p:spTree>
    <p:extLst>
      <p:ext uri="{BB962C8B-B14F-4D97-AF65-F5344CB8AC3E}">
        <p14:creationId xmlns:p14="http://schemas.microsoft.com/office/powerpoint/2010/main" val="359875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C1CF6-F547-89D6-AD06-24D90E89F87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FEE5CDC-0885-CC01-6AFE-637BC3FC88A7}"/>
              </a:ext>
            </a:extLst>
          </p:cNvPr>
          <p:cNvSpPr>
            <a:spLocks noGrp="1"/>
          </p:cNvSpPr>
          <p:nvPr>
            <p:ph type="dt" sz="half" idx="10"/>
          </p:nvPr>
        </p:nvSpPr>
        <p:spPr/>
        <p:txBody>
          <a:bodyPr/>
          <a:lstStyle/>
          <a:p>
            <a:fld id="{4F722488-1BC7-414C-B463-3439ED80E031}" type="datetimeFigureOut">
              <a:rPr kumimoji="1" lang="ja-JP" altLang="en-US" smtClean="0"/>
              <a:t>2024/1/4</a:t>
            </a:fld>
            <a:endParaRPr kumimoji="1" lang="ja-JP" altLang="en-US"/>
          </a:p>
        </p:txBody>
      </p:sp>
      <p:sp>
        <p:nvSpPr>
          <p:cNvPr id="4" name="フッター プレースホルダー 3">
            <a:extLst>
              <a:ext uri="{FF2B5EF4-FFF2-40B4-BE49-F238E27FC236}">
                <a16:creationId xmlns:a16="http://schemas.microsoft.com/office/drawing/2014/main" id="{3B24E1DB-ACC1-B095-B3DB-F3E8E286B64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9E62CCD-F4DC-96CC-A622-C0740C6D8C01}"/>
              </a:ext>
            </a:extLst>
          </p:cNvPr>
          <p:cNvSpPr>
            <a:spLocks noGrp="1"/>
          </p:cNvSpPr>
          <p:nvPr>
            <p:ph type="sldNum" sz="quarter" idx="12"/>
          </p:nvPr>
        </p:nvSpPr>
        <p:spPr/>
        <p:txBody>
          <a:bodyPr/>
          <a:lstStyle/>
          <a:p>
            <a:fld id="{95818BB0-7197-46CB-B4FD-2BFBB7B17E8E}" type="slidenum">
              <a:rPr kumimoji="1" lang="ja-JP" altLang="en-US" smtClean="0"/>
              <a:t>‹#›</a:t>
            </a:fld>
            <a:endParaRPr kumimoji="1" lang="ja-JP" altLang="en-US"/>
          </a:p>
        </p:txBody>
      </p:sp>
    </p:spTree>
    <p:extLst>
      <p:ext uri="{BB962C8B-B14F-4D97-AF65-F5344CB8AC3E}">
        <p14:creationId xmlns:p14="http://schemas.microsoft.com/office/powerpoint/2010/main" val="177588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AF9560-6F3C-B1B7-1B65-1466E9FE3057}"/>
              </a:ext>
            </a:extLst>
          </p:cNvPr>
          <p:cNvSpPr>
            <a:spLocks noGrp="1"/>
          </p:cNvSpPr>
          <p:nvPr>
            <p:ph type="dt" sz="half" idx="10"/>
          </p:nvPr>
        </p:nvSpPr>
        <p:spPr/>
        <p:txBody>
          <a:bodyPr/>
          <a:lstStyle/>
          <a:p>
            <a:fld id="{4F722488-1BC7-414C-B463-3439ED80E031}" type="datetimeFigureOut">
              <a:rPr kumimoji="1" lang="ja-JP" altLang="en-US" smtClean="0"/>
              <a:t>2024/1/4</a:t>
            </a:fld>
            <a:endParaRPr kumimoji="1" lang="ja-JP" altLang="en-US"/>
          </a:p>
        </p:txBody>
      </p:sp>
      <p:sp>
        <p:nvSpPr>
          <p:cNvPr id="3" name="フッター プレースホルダー 2">
            <a:extLst>
              <a:ext uri="{FF2B5EF4-FFF2-40B4-BE49-F238E27FC236}">
                <a16:creationId xmlns:a16="http://schemas.microsoft.com/office/drawing/2014/main" id="{2079F30D-4F64-3F9F-3CCA-8907C42A5B9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880158E-E02A-C281-65C0-AAB2288002E3}"/>
              </a:ext>
            </a:extLst>
          </p:cNvPr>
          <p:cNvSpPr>
            <a:spLocks noGrp="1"/>
          </p:cNvSpPr>
          <p:nvPr>
            <p:ph type="sldNum" sz="quarter" idx="12"/>
          </p:nvPr>
        </p:nvSpPr>
        <p:spPr/>
        <p:txBody>
          <a:bodyPr/>
          <a:lstStyle/>
          <a:p>
            <a:fld id="{95818BB0-7197-46CB-B4FD-2BFBB7B17E8E}" type="slidenum">
              <a:rPr kumimoji="1" lang="ja-JP" altLang="en-US" smtClean="0"/>
              <a:t>‹#›</a:t>
            </a:fld>
            <a:endParaRPr kumimoji="1" lang="ja-JP" altLang="en-US"/>
          </a:p>
        </p:txBody>
      </p:sp>
    </p:spTree>
    <p:extLst>
      <p:ext uri="{BB962C8B-B14F-4D97-AF65-F5344CB8AC3E}">
        <p14:creationId xmlns:p14="http://schemas.microsoft.com/office/powerpoint/2010/main" val="311955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03CD02-467E-1FFC-5861-D1E5EB92532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909191B-183F-128A-A9E9-EE8EBA808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45D9493-5B57-C0A4-4686-8EEC95CF9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A1CA839-3D58-A3AC-0E7E-83F76298DF98}"/>
              </a:ext>
            </a:extLst>
          </p:cNvPr>
          <p:cNvSpPr>
            <a:spLocks noGrp="1"/>
          </p:cNvSpPr>
          <p:nvPr>
            <p:ph type="dt" sz="half" idx="10"/>
          </p:nvPr>
        </p:nvSpPr>
        <p:spPr/>
        <p:txBody>
          <a:bodyPr/>
          <a:lstStyle/>
          <a:p>
            <a:fld id="{4F722488-1BC7-414C-B463-3439ED80E031}" type="datetimeFigureOut">
              <a:rPr kumimoji="1" lang="ja-JP" altLang="en-US" smtClean="0"/>
              <a:t>2024/1/4</a:t>
            </a:fld>
            <a:endParaRPr kumimoji="1" lang="ja-JP" altLang="en-US"/>
          </a:p>
        </p:txBody>
      </p:sp>
      <p:sp>
        <p:nvSpPr>
          <p:cNvPr id="6" name="フッター プレースホルダー 5">
            <a:extLst>
              <a:ext uri="{FF2B5EF4-FFF2-40B4-BE49-F238E27FC236}">
                <a16:creationId xmlns:a16="http://schemas.microsoft.com/office/drawing/2014/main" id="{4A24073D-678A-C736-0898-3A33E385D9D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6873CD2-64A2-DA3F-7016-C857200B283D}"/>
              </a:ext>
            </a:extLst>
          </p:cNvPr>
          <p:cNvSpPr>
            <a:spLocks noGrp="1"/>
          </p:cNvSpPr>
          <p:nvPr>
            <p:ph type="sldNum" sz="quarter" idx="12"/>
          </p:nvPr>
        </p:nvSpPr>
        <p:spPr/>
        <p:txBody>
          <a:bodyPr/>
          <a:lstStyle/>
          <a:p>
            <a:fld id="{95818BB0-7197-46CB-B4FD-2BFBB7B17E8E}" type="slidenum">
              <a:rPr kumimoji="1" lang="ja-JP" altLang="en-US" smtClean="0"/>
              <a:t>‹#›</a:t>
            </a:fld>
            <a:endParaRPr kumimoji="1" lang="ja-JP" altLang="en-US"/>
          </a:p>
        </p:txBody>
      </p:sp>
    </p:spTree>
    <p:extLst>
      <p:ext uri="{BB962C8B-B14F-4D97-AF65-F5344CB8AC3E}">
        <p14:creationId xmlns:p14="http://schemas.microsoft.com/office/powerpoint/2010/main" val="188179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DDAF1-4E41-EEC6-E937-BFD759F117F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F63EA31-C421-24C6-2506-A4F619AD9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75DC94B-30AD-79E5-D426-73C08D23EA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2320D48-2BA9-F9D1-1223-32BDEAB087B3}"/>
              </a:ext>
            </a:extLst>
          </p:cNvPr>
          <p:cNvSpPr>
            <a:spLocks noGrp="1"/>
          </p:cNvSpPr>
          <p:nvPr>
            <p:ph type="dt" sz="half" idx="10"/>
          </p:nvPr>
        </p:nvSpPr>
        <p:spPr/>
        <p:txBody>
          <a:bodyPr/>
          <a:lstStyle/>
          <a:p>
            <a:fld id="{4F722488-1BC7-414C-B463-3439ED80E031}" type="datetimeFigureOut">
              <a:rPr kumimoji="1" lang="ja-JP" altLang="en-US" smtClean="0"/>
              <a:t>2024/1/4</a:t>
            </a:fld>
            <a:endParaRPr kumimoji="1" lang="ja-JP" altLang="en-US"/>
          </a:p>
        </p:txBody>
      </p:sp>
      <p:sp>
        <p:nvSpPr>
          <p:cNvPr id="6" name="フッター プレースホルダー 5">
            <a:extLst>
              <a:ext uri="{FF2B5EF4-FFF2-40B4-BE49-F238E27FC236}">
                <a16:creationId xmlns:a16="http://schemas.microsoft.com/office/drawing/2014/main" id="{FD51C6AB-4767-872C-084E-016755E286F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2AF0ED5-B08A-E8CE-B073-AD213BC89EB7}"/>
              </a:ext>
            </a:extLst>
          </p:cNvPr>
          <p:cNvSpPr>
            <a:spLocks noGrp="1"/>
          </p:cNvSpPr>
          <p:nvPr>
            <p:ph type="sldNum" sz="quarter" idx="12"/>
          </p:nvPr>
        </p:nvSpPr>
        <p:spPr/>
        <p:txBody>
          <a:bodyPr/>
          <a:lstStyle/>
          <a:p>
            <a:fld id="{95818BB0-7197-46CB-B4FD-2BFBB7B17E8E}" type="slidenum">
              <a:rPr kumimoji="1" lang="ja-JP" altLang="en-US" smtClean="0"/>
              <a:t>‹#›</a:t>
            </a:fld>
            <a:endParaRPr kumimoji="1" lang="ja-JP" altLang="en-US"/>
          </a:p>
        </p:txBody>
      </p:sp>
    </p:spTree>
    <p:extLst>
      <p:ext uri="{BB962C8B-B14F-4D97-AF65-F5344CB8AC3E}">
        <p14:creationId xmlns:p14="http://schemas.microsoft.com/office/powerpoint/2010/main" val="6897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3962529-DBFF-FDD7-0BF1-067E3160D2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5B7085-934E-44E1-C20E-4E97C1CF8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DB59B9-9E21-2821-4769-C0B8C6D08E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22488-1BC7-414C-B463-3439ED80E031}" type="datetimeFigureOut">
              <a:rPr kumimoji="1" lang="ja-JP" altLang="en-US" smtClean="0"/>
              <a:t>2024/1/4</a:t>
            </a:fld>
            <a:endParaRPr kumimoji="1" lang="ja-JP" altLang="en-US"/>
          </a:p>
        </p:txBody>
      </p:sp>
      <p:sp>
        <p:nvSpPr>
          <p:cNvPr id="5" name="フッター プレースホルダー 4">
            <a:extLst>
              <a:ext uri="{FF2B5EF4-FFF2-40B4-BE49-F238E27FC236}">
                <a16:creationId xmlns:a16="http://schemas.microsoft.com/office/drawing/2014/main" id="{73C05D53-F84F-B676-77E3-3D92391C3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500B18F-CCDE-9C7B-EC30-8ACF3C08F1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18BB0-7197-46CB-B4FD-2BFBB7B17E8E}" type="slidenum">
              <a:rPr kumimoji="1" lang="ja-JP" altLang="en-US" smtClean="0"/>
              <a:t>‹#›</a:t>
            </a:fld>
            <a:endParaRPr kumimoji="1" lang="ja-JP" altLang="en-US"/>
          </a:p>
        </p:txBody>
      </p:sp>
      <p:pic>
        <p:nvPicPr>
          <p:cNvPr id="7" name="図 6" descr="図形&#10;&#10;中程度の精度で自動的に生成された説明">
            <a:extLst>
              <a:ext uri="{FF2B5EF4-FFF2-40B4-BE49-F238E27FC236}">
                <a16:creationId xmlns:a16="http://schemas.microsoft.com/office/drawing/2014/main" id="{C8A8F096-4248-2AAF-F516-7379DB45190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90566" y="6461151"/>
            <a:ext cx="1482359" cy="333175"/>
          </a:xfrm>
          <a:prstGeom prst="rect">
            <a:avLst/>
          </a:prstGeom>
        </p:spPr>
      </p:pic>
    </p:spTree>
    <p:extLst>
      <p:ext uri="{BB962C8B-B14F-4D97-AF65-F5344CB8AC3E}">
        <p14:creationId xmlns:p14="http://schemas.microsoft.com/office/powerpoint/2010/main" val="3870696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6" Type="http://schemas.openxmlformats.org/officeDocument/2006/relationships/image" Target="../media/image17.sv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svg"/><Relationship Id="rId2" Type="http://schemas.openxmlformats.org/officeDocument/2006/relationships/image" Target="../media/image3.png"/><Relationship Id="rId16"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B3690CBC-6DE8-3F34-A395-7E8481FA7643}"/>
              </a:ext>
            </a:extLst>
          </p:cNvPr>
          <p:cNvGraphicFramePr>
            <a:graphicFrameLocks noGrp="1"/>
          </p:cNvGraphicFramePr>
          <p:nvPr>
            <p:extLst>
              <p:ext uri="{D42A27DB-BD31-4B8C-83A1-F6EECF244321}">
                <p14:modId xmlns:p14="http://schemas.microsoft.com/office/powerpoint/2010/main" val="2700243949"/>
              </p:ext>
            </p:extLst>
          </p:nvPr>
        </p:nvGraphicFramePr>
        <p:xfrm>
          <a:off x="3647728" y="548680"/>
          <a:ext cx="3456384" cy="2743200"/>
        </p:xfrm>
        <a:graphic>
          <a:graphicData uri="http://schemas.openxmlformats.org/drawingml/2006/table">
            <a:tbl>
              <a:tblPr firstRow="1" bandRow="1"/>
              <a:tblGrid>
                <a:gridCol w="978738">
                  <a:extLst>
                    <a:ext uri="{9D8B030D-6E8A-4147-A177-3AD203B41FA5}">
                      <a16:colId xmlns:a16="http://schemas.microsoft.com/office/drawing/2014/main" val="292041985"/>
                    </a:ext>
                  </a:extLst>
                </a:gridCol>
                <a:gridCol w="2477646">
                  <a:extLst>
                    <a:ext uri="{9D8B030D-6E8A-4147-A177-3AD203B41FA5}">
                      <a16:colId xmlns:a16="http://schemas.microsoft.com/office/drawing/2014/main" val="395219647"/>
                    </a:ext>
                  </a:extLst>
                </a:gridCol>
              </a:tblGrid>
              <a:tr h="136815">
                <a:tc>
                  <a:txBody>
                    <a:bodyPr/>
                    <a:lstStyle/>
                    <a:p>
                      <a:r>
                        <a:rPr kumimoji="1" lang="ja-JP" altLang="en-US" sz="1200" b="1" dirty="0">
                          <a:solidFill>
                            <a:schemeClr val="bg1"/>
                          </a:solidFill>
                        </a:rPr>
                        <a:t>氏名</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endParaRPr kumimoji="1" lang="ja-JP" altLang="en-US" sz="12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88551"/>
                  </a:ext>
                </a:extLst>
              </a:tr>
              <a:tr h="136815">
                <a:tc>
                  <a:txBody>
                    <a:bodyPr/>
                    <a:lstStyle/>
                    <a:p>
                      <a:r>
                        <a:rPr kumimoji="1" lang="ja-JP" altLang="en-US" sz="1200" b="1" dirty="0">
                          <a:solidFill>
                            <a:schemeClr val="bg1"/>
                          </a:solidFill>
                        </a:rPr>
                        <a:t>性別</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endParaRPr kumimoji="1" lang="ja-JP" altLang="en-US" sz="12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2559970"/>
                  </a:ext>
                </a:extLst>
              </a:tr>
              <a:tr h="136815">
                <a:tc>
                  <a:txBody>
                    <a:bodyPr/>
                    <a:lstStyle/>
                    <a:p>
                      <a:r>
                        <a:rPr kumimoji="1" lang="ja-JP" altLang="en-US" sz="1200" b="1" dirty="0">
                          <a:solidFill>
                            <a:schemeClr val="bg1"/>
                          </a:solidFill>
                        </a:rPr>
                        <a:t>年齢</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endParaRPr kumimoji="1" lang="ja-JP" altLang="en-US" sz="12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8029239"/>
                  </a:ext>
                </a:extLst>
              </a:tr>
              <a:tr h="136815">
                <a:tc>
                  <a:txBody>
                    <a:bodyPr/>
                    <a:lstStyle/>
                    <a:p>
                      <a:r>
                        <a:rPr kumimoji="1" lang="ja-JP" altLang="en-US" sz="1200" b="1" dirty="0">
                          <a:solidFill>
                            <a:schemeClr val="bg1"/>
                          </a:solidFill>
                        </a:rPr>
                        <a:t>居住地</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endParaRPr kumimoji="1" lang="ja-JP" altLang="en-US" sz="12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4239213"/>
                  </a:ext>
                </a:extLst>
              </a:tr>
              <a:tr h="136815">
                <a:tc>
                  <a:txBody>
                    <a:bodyPr/>
                    <a:lstStyle/>
                    <a:p>
                      <a:r>
                        <a:rPr kumimoji="1" lang="ja-JP" altLang="en-US" sz="1200" b="1" dirty="0">
                          <a:solidFill>
                            <a:schemeClr val="bg1"/>
                          </a:solidFill>
                        </a:rPr>
                        <a:t>勤務地</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endParaRPr kumimoji="1" lang="ja-JP" altLang="en-US" sz="12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1222641"/>
                  </a:ext>
                </a:extLst>
              </a:tr>
              <a:tr h="136815">
                <a:tc>
                  <a:txBody>
                    <a:bodyPr/>
                    <a:lstStyle/>
                    <a:p>
                      <a:r>
                        <a:rPr kumimoji="1" lang="ja-JP" altLang="en-US" sz="1200" b="1" dirty="0">
                          <a:solidFill>
                            <a:schemeClr val="bg1"/>
                          </a:solidFill>
                        </a:rPr>
                        <a:t>職業</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endParaRPr kumimoji="1" lang="en-US" altLang="ja-JP" sz="105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9366169"/>
                  </a:ext>
                </a:extLst>
              </a:tr>
              <a:tr h="136815">
                <a:tc>
                  <a:txBody>
                    <a:bodyPr/>
                    <a:lstStyle/>
                    <a:p>
                      <a:r>
                        <a:rPr kumimoji="1" lang="ja-JP" altLang="en-US" sz="1200" b="1" dirty="0">
                          <a:solidFill>
                            <a:schemeClr val="bg1"/>
                          </a:solidFill>
                        </a:rPr>
                        <a:t>学歴</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endParaRPr kumimoji="1" lang="ja-JP" altLang="en-US" sz="12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2911529"/>
                  </a:ext>
                </a:extLst>
              </a:tr>
              <a:tr h="136815">
                <a:tc>
                  <a:txBody>
                    <a:bodyPr/>
                    <a:lstStyle/>
                    <a:p>
                      <a:r>
                        <a:rPr kumimoji="1" lang="ja-JP" altLang="en-US" sz="1200" b="1" dirty="0">
                          <a:solidFill>
                            <a:schemeClr val="bg1"/>
                          </a:solidFill>
                        </a:rPr>
                        <a:t>年収</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endParaRPr kumimoji="1" lang="ja-JP" altLang="en-US" sz="12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9704000"/>
                  </a:ext>
                </a:extLst>
              </a:tr>
              <a:tr h="136815">
                <a:tc>
                  <a:txBody>
                    <a:bodyPr/>
                    <a:lstStyle/>
                    <a:p>
                      <a:r>
                        <a:rPr kumimoji="1" lang="ja-JP" altLang="en-US" sz="1200" b="1" dirty="0">
                          <a:solidFill>
                            <a:schemeClr val="bg1"/>
                          </a:solidFill>
                        </a:rPr>
                        <a:t>家族構成</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endParaRPr kumimoji="1" lang="ja-JP" altLang="en-US" sz="12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0100335"/>
                  </a:ext>
                </a:extLst>
              </a:tr>
              <a:tr h="136815">
                <a:tc>
                  <a:txBody>
                    <a:bodyPr/>
                    <a:lstStyle/>
                    <a:p>
                      <a:r>
                        <a:rPr kumimoji="1" lang="ja-JP" altLang="en-US" sz="1200" b="1" dirty="0">
                          <a:solidFill>
                            <a:schemeClr val="bg1"/>
                          </a:solidFill>
                        </a:rPr>
                        <a:t>趣味</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endParaRPr kumimoji="1" lang="ja-JP" altLang="en-US" sz="12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3084887"/>
                  </a:ext>
                </a:extLst>
              </a:tr>
            </a:tbl>
          </a:graphicData>
        </a:graphic>
      </p:graphicFrame>
      <p:sp>
        <p:nvSpPr>
          <p:cNvPr id="3" name="テキスト ボックス 2">
            <a:extLst>
              <a:ext uri="{FF2B5EF4-FFF2-40B4-BE49-F238E27FC236}">
                <a16:creationId xmlns:a16="http://schemas.microsoft.com/office/drawing/2014/main" id="{88E429E4-2983-0AC3-DBD6-D4AA9080B8F9}"/>
              </a:ext>
            </a:extLst>
          </p:cNvPr>
          <p:cNvSpPr txBox="1"/>
          <p:nvPr/>
        </p:nvSpPr>
        <p:spPr>
          <a:xfrm>
            <a:off x="3647728" y="257776"/>
            <a:ext cx="3456384" cy="261610"/>
          </a:xfrm>
          <a:prstGeom prst="rect">
            <a:avLst/>
          </a:prstGeom>
          <a:solidFill>
            <a:schemeClr val="tx1">
              <a:lumMod val="50000"/>
              <a:lumOff val="50000"/>
            </a:schemeClr>
          </a:solidFill>
          <a:ln w="19050">
            <a:solidFill>
              <a:srgbClr val="7F7F7F"/>
            </a:solidFill>
          </a:ln>
        </p:spPr>
        <p:txBody>
          <a:bodyPr wrap="square" rtlCol="0">
            <a:spAutoFit/>
          </a:bodyPr>
          <a:lstStyle/>
          <a:p>
            <a:pPr algn="ctr"/>
            <a:r>
              <a:rPr kumimoji="1" lang="ja-JP" altLang="en-US" sz="1100" b="1" dirty="0">
                <a:solidFill>
                  <a:schemeClr val="bg1"/>
                </a:solidFill>
              </a:rPr>
              <a:t>基本情報</a:t>
            </a:r>
          </a:p>
        </p:txBody>
      </p:sp>
      <p:graphicFrame>
        <p:nvGraphicFramePr>
          <p:cNvPr id="4" name="表 3">
            <a:extLst>
              <a:ext uri="{FF2B5EF4-FFF2-40B4-BE49-F238E27FC236}">
                <a16:creationId xmlns:a16="http://schemas.microsoft.com/office/drawing/2014/main" id="{8DD9E6D5-1565-4643-42B9-B24BC7815ED0}"/>
              </a:ext>
            </a:extLst>
          </p:cNvPr>
          <p:cNvGraphicFramePr>
            <a:graphicFrameLocks noGrp="1"/>
          </p:cNvGraphicFramePr>
          <p:nvPr>
            <p:extLst>
              <p:ext uri="{D42A27DB-BD31-4B8C-83A1-F6EECF244321}">
                <p14:modId xmlns:p14="http://schemas.microsoft.com/office/powerpoint/2010/main" val="98888880"/>
              </p:ext>
            </p:extLst>
          </p:nvPr>
        </p:nvGraphicFramePr>
        <p:xfrm>
          <a:off x="7350571" y="548680"/>
          <a:ext cx="4279405" cy="5760640"/>
        </p:xfrm>
        <a:graphic>
          <a:graphicData uri="http://schemas.openxmlformats.org/drawingml/2006/table">
            <a:tbl>
              <a:tblPr firstRow="1" bandRow="1"/>
              <a:tblGrid>
                <a:gridCol w="1337717">
                  <a:extLst>
                    <a:ext uri="{9D8B030D-6E8A-4147-A177-3AD203B41FA5}">
                      <a16:colId xmlns:a16="http://schemas.microsoft.com/office/drawing/2014/main" val="292041985"/>
                    </a:ext>
                  </a:extLst>
                </a:gridCol>
                <a:gridCol w="2941688">
                  <a:extLst>
                    <a:ext uri="{9D8B030D-6E8A-4147-A177-3AD203B41FA5}">
                      <a16:colId xmlns:a16="http://schemas.microsoft.com/office/drawing/2014/main" val="395219647"/>
                    </a:ext>
                  </a:extLst>
                </a:gridCol>
              </a:tblGrid>
              <a:tr h="466630">
                <a:tc>
                  <a:txBody>
                    <a:bodyPr/>
                    <a:lstStyle/>
                    <a:p>
                      <a:r>
                        <a:rPr kumimoji="1" lang="ja-JP" altLang="en-US" sz="1100" b="1" dirty="0">
                          <a:solidFill>
                            <a:schemeClr val="bg1"/>
                          </a:solidFill>
                          <a:latin typeface="+mn-lt"/>
                        </a:rPr>
                        <a:t>よく行く場所</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endParaRPr kumimoji="1" lang="ja-JP" altLang="en-US" sz="1100" dirty="0"/>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4188551"/>
                  </a:ext>
                </a:extLst>
              </a:tr>
              <a:tr h="714022">
                <a:tc>
                  <a:txBody>
                    <a:bodyPr/>
                    <a:lstStyle/>
                    <a:p>
                      <a:r>
                        <a:rPr kumimoji="1" lang="ja-JP" altLang="en-US" sz="1100" b="1" dirty="0">
                          <a:solidFill>
                            <a:schemeClr val="bg1"/>
                          </a:solidFill>
                          <a:latin typeface="+mn-lt"/>
                        </a:rPr>
                        <a:t>閲覧メディア</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endParaRPr kumimoji="1" lang="en-US" altLang="ja-JP" sz="11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1382559970"/>
                  </a:ext>
                </a:extLst>
              </a:tr>
              <a:tr h="421504">
                <a:tc>
                  <a:txBody>
                    <a:bodyPr/>
                    <a:lstStyle/>
                    <a:p>
                      <a:r>
                        <a:rPr kumimoji="1" lang="en-US" altLang="ja-JP" sz="1100" b="1" dirty="0">
                          <a:solidFill>
                            <a:schemeClr val="bg1"/>
                          </a:solidFill>
                          <a:latin typeface="+mn-lt"/>
                        </a:rPr>
                        <a:t>SNS</a:t>
                      </a:r>
                      <a:endParaRPr kumimoji="1" lang="ja-JP" altLang="en-US" sz="1100" b="1" dirty="0">
                        <a:solidFill>
                          <a:schemeClr val="bg1"/>
                        </a:solidFill>
                        <a:latin typeface="+mn-lt"/>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endParaRPr kumimoji="1" lang="ja-JP" altLang="en-US" sz="11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688029239"/>
                  </a:ext>
                </a:extLst>
              </a:tr>
              <a:tr h="421504">
                <a:tc>
                  <a:txBody>
                    <a:bodyPr/>
                    <a:lstStyle/>
                    <a:p>
                      <a:r>
                        <a:rPr kumimoji="1" lang="ja-JP" altLang="en-US" sz="1100" b="1" dirty="0">
                          <a:solidFill>
                            <a:schemeClr val="bg1"/>
                          </a:solidFill>
                          <a:latin typeface="+mn-lt"/>
                        </a:rPr>
                        <a:t>使用デバイス</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endParaRPr kumimoji="1" lang="ja-JP" altLang="en-US" sz="11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1904239213"/>
                  </a:ext>
                </a:extLst>
              </a:tr>
              <a:tr h="714022">
                <a:tc>
                  <a:txBody>
                    <a:bodyPr/>
                    <a:lstStyle/>
                    <a:p>
                      <a:r>
                        <a:rPr kumimoji="1" lang="ja-JP" altLang="en-US" sz="1100" b="1" dirty="0">
                          <a:solidFill>
                            <a:schemeClr val="bg1"/>
                          </a:solidFill>
                          <a:latin typeface="+mn-lt"/>
                        </a:rPr>
                        <a:t>平日の過ごし方</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endParaRPr kumimoji="1" lang="ja-JP" altLang="en-US" sz="11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2771222641"/>
                  </a:ext>
                </a:extLst>
              </a:tr>
              <a:tr h="898286">
                <a:tc>
                  <a:txBody>
                    <a:bodyPr/>
                    <a:lstStyle/>
                    <a:p>
                      <a:r>
                        <a:rPr kumimoji="1" lang="ja-JP" altLang="en-US" sz="1100" b="1" dirty="0">
                          <a:solidFill>
                            <a:schemeClr val="bg1"/>
                          </a:solidFill>
                          <a:latin typeface="+mn-lt"/>
                        </a:rPr>
                        <a:t>休日の過ごし方</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endParaRPr kumimoji="1" lang="en-US" altLang="ja-JP" sz="11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439366169"/>
                  </a:ext>
                </a:extLst>
              </a:tr>
              <a:tr h="1193988">
                <a:tc>
                  <a:txBody>
                    <a:bodyPr/>
                    <a:lstStyle/>
                    <a:p>
                      <a:r>
                        <a:rPr kumimoji="1" lang="ja-JP" altLang="en-US" sz="1100" b="1" dirty="0">
                          <a:solidFill>
                            <a:schemeClr val="bg1"/>
                          </a:solidFill>
                          <a:latin typeface="+mn-lt"/>
                        </a:rPr>
                        <a:t>運動について</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marL="0" indent="0">
                        <a:buFont typeface="+mj-lt"/>
                        <a:buNone/>
                      </a:pPr>
                      <a:endParaRPr kumimoji="1" lang="en-US" altLang="ja-JP" sz="11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997590366"/>
                  </a:ext>
                </a:extLst>
              </a:tr>
              <a:tr h="930684">
                <a:tc>
                  <a:txBody>
                    <a:bodyPr/>
                    <a:lstStyle/>
                    <a:p>
                      <a:r>
                        <a:rPr kumimoji="1" lang="ja-JP" altLang="en-US" sz="1100" b="1" dirty="0">
                          <a:solidFill>
                            <a:schemeClr val="bg1"/>
                          </a:solidFill>
                          <a:latin typeface="+mn-lt"/>
                        </a:rPr>
                        <a:t>食生活について</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endParaRPr kumimoji="1" lang="en-US" altLang="ja-JP" sz="11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383084887"/>
                  </a:ext>
                </a:extLst>
              </a:tr>
            </a:tbl>
          </a:graphicData>
        </a:graphic>
      </p:graphicFrame>
      <p:sp>
        <p:nvSpPr>
          <p:cNvPr id="5" name="テキスト ボックス 4">
            <a:extLst>
              <a:ext uri="{FF2B5EF4-FFF2-40B4-BE49-F238E27FC236}">
                <a16:creationId xmlns:a16="http://schemas.microsoft.com/office/drawing/2014/main" id="{454B16EB-4008-84A1-FBB3-978FAF5B96F3}"/>
              </a:ext>
            </a:extLst>
          </p:cNvPr>
          <p:cNvSpPr txBox="1"/>
          <p:nvPr/>
        </p:nvSpPr>
        <p:spPr>
          <a:xfrm>
            <a:off x="7350571" y="257776"/>
            <a:ext cx="4279404" cy="261610"/>
          </a:xfrm>
          <a:prstGeom prst="rect">
            <a:avLst/>
          </a:prstGeom>
          <a:solidFill>
            <a:schemeClr val="tx1">
              <a:lumMod val="50000"/>
              <a:lumOff val="50000"/>
            </a:schemeClr>
          </a:solidFill>
          <a:ln w="19050">
            <a:solidFill>
              <a:srgbClr val="7F7F7F"/>
            </a:solidFill>
          </a:ln>
        </p:spPr>
        <p:txBody>
          <a:bodyPr wrap="square" rtlCol="0">
            <a:spAutoFit/>
          </a:bodyPr>
          <a:lstStyle/>
          <a:p>
            <a:pPr algn="ctr"/>
            <a:r>
              <a:rPr kumimoji="1" lang="ja-JP" altLang="en-US" sz="1100" b="1" dirty="0">
                <a:solidFill>
                  <a:schemeClr val="bg1"/>
                </a:solidFill>
              </a:rPr>
              <a:t>行動情報</a:t>
            </a:r>
          </a:p>
        </p:txBody>
      </p:sp>
      <p:graphicFrame>
        <p:nvGraphicFramePr>
          <p:cNvPr id="6" name="表 5">
            <a:extLst>
              <a:ext uri="{FF2B5EF4-FFF2-40B4-BE49-F238E27FC236}">
                <a16:creationId xmlns:a16="http://schemas.microsoft.com/office/drawing/2014/main" id="{DF410A74-013B-0F95-BD5E-EEE99126AE80}"/>
              </a:ext>
            </a:extLst>
          </p:cNvPr>
          <p:cNvGraphicFramePr>
            <a:graphicFrameLocks noGrp="1"/>
          </p:cNvGraphicFramePr>
          <p:nvPr>
            <p:extLst>
              <p:ext uri="{D42A27DB-BD31-4B8C-83A1-F6EECF244321}">
                <p14:modId xmlns:p14="http://schemas.microsoft.com/office/powerpoint/2010/main" val="2233372944"/>
              </p:ext>
            </p:extLst>
          </p:nvPr>
        </p:nvGraphicFramePr>
        <p:xfrm>
          <a:off x="621407" y="3717032"/>
          <a:ext cx="6482705" cy="2592288"/>
        </p:xfrm>
        <a:graphic>
          <a:graphicData uri="http://schemas.openxmlformats.org/drawingml/2006/table">
            <a:tbl>
              <a:tblPr firstRow="1" bandRow="1"/>
              <a:tblGrid>
                <a:gridCol w="2839143">
                  <a:extLst>
                    <a:ext uri="{9D8B030D-6E8A-4147-A177-3AD203B41FA5}">
                      <a16:colId xmlns:a16="http://schemas.microsoft.com/office/drawing/2014/main" val="292041985"/>
                    </a:ext>
                  </a:extLst>
                </a:gridCol>
                <a:gridCol w="3643562">
                  <a:extLst>
                    <a:ext uri="{9D8B030D-6E8A-4147-A177-3AD203B41FA5}">
                      <a16:colId xmlns:a16="http://schemas.microsoft.com/office/drawing/2014/main" val="395219647"/>
                    </a:ext>
                  </a:extLst>
                </a:gridCol>
              </a:tblGrid>
              <a:tr h="852516">
                <a:tc>
                  <a:txBody>
                    <a:bodyPr/>
                    <a:lstStyle/>
                    <a:p>
                      <a:r>
                        <a:rPr kumimoji="1" lang="ja-JP" altLang="en-US" sz="1100" b="1" dirty="0">
                          <a:solidFill>
                            <a:schemeClr val="bg1"/>
                          </a:solidFill>
                        </a:rPr>
                        <a:t>日頃から感じている課題</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marL="0" indent="0">
                        <a:buFont typeface="Arial" panose="020B0604020202020204" pitchFamily="34" charset="0"/>
                        <a:buNone/>
                      </a:pPr>
                      <a:endParaRPr kumimoji="1" lang="en-US" altLang="ja-JP" sz="11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4188551"/>
                  </a:ext>
                </a:extLst>
              </a:tr>
              <a:tr h="742196">
                <a:tc>
                  <a:txBody>
                    <a:bodyPr/>
                    <a:lstStyle/>
                    <a:p>
                      <a:r>
                        <a:rPr kumimoji="1" lang="ja-JP" altLang="en-US" sz="1100" b="1" dirty="0">
                          <a:solidFill>
                            <a:schemeClr val="bg1"/>
                          </a:solidFill>
                        </a:rPr>
                        <a:t>お金の使い方</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endParaRPr kumimoji="1" lang="en-US" altLang="ja-JP" sz="11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1382559970"/>
                  </a:ext>
                </a:extLst>
              </a:tr>
              <a:tr h="997576">
                <a:tc>
                  <a:txBody>
                    <a:bodyPr/>
                    <a:lstStyle/>
                    <a:p>
                      <a:r>
                        <a:rPr kumimoji="1" lang="ja-JP" altLang="en-US" sz="1100" b="1" dirty="0">
                          <a:solidFill>
                            <a:schemeClr val="bg1"/>
                          </a:solidFill>
                        </a:rPr>
                        <a:t>価値観</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marL="0" indent="0">
                        <a:buFont typeface="Arial" panose="020B0604020202020204" pitchFamily="34" charset="0"/>
                        <a:buNone/>
                      </a:pPr>
                      <a:endParaRPr kumimoji="1" lang="ja-JP" altLang="en-US" sz="11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71222641"/>
                  </a:ext>
                </a:extLst>
              </a:tr>
            </a:tbl>
          </a:graphicData>
        </a:graphic>
      </p:graphicFrame>
      <p:sp>
        <p:nvSpPr>
          <p:cNvPr id="7" name="テキスト ボックス 6">
            <a:extLst>
              <a:ext uri="{FF2B5EF4-FFF2-40B4-BE49-F238E27FC236}">
                <a16:creationId xmlns:a16="http://schemas.microsoft.com/office/drawing/2014/main" id="{E2329546-A062-1DF2-38A6-3D07E37C8431}"/>
              </a:ext>
            </a:extLst>
          </p:cNvPr>
          <p:cNvSpPr txBox="1"/>
          <p:nvPr/>
        </p:nvSpPr>
        <p:spPr>
          <a:xfrm>
            <a:off x="621407" y="3429000"/>
            <a:ext cx="6482705" cy="261610"/>
          </a:xfrm>
          <a:prstGeom prst="rect">
            <a:avLst/>
          </a:prstGeom>
          <a:solidFill>
            <a:schemeClr val="tx1">
              <a:lumMod val="50000"/>
              <a:lumOff val="50000"/>
            </a:schemeClr>
          </a:solidFill>
          <a:ln w="19050">
            <a:noFill/>
          </a:ln>
        </p:spPr>
        <p:txBody>
          <a:bodyPr wrap="square" rtlCol="0">
            <a:spAutoFit/>
          </a:bodyPr>
          <a:lstStyle/>
          <a:p>
            <a:pPr algn="ctr"/>
            <a:r>
              <a:rPr kumimoji="1" lang="ja-JP" altLang="en-US" sz="1100" b="1" dirty="0">
                <a:solidFill>
                  <a:schemeClr val="bg1"/>
                </a:solidFill>
              </a:rPr>
              <a:t>心理情報</a:t>
            </a:r>
          </a:p>
        </p:txBody>
      </p:sp>
      <p:sp>
        <p:nvSpPr>
          <p:cNvPr id="9" name="正方形/長方形 8">
            <a:extLst>
              <a:ext uri="{FF2B5EF4-FFF2-40B4-BE49-F238E27FC236}">
                <a16:creationId xmlns:a16="http://schemas.microsoft.com/office/drawing/2014/main" id="{9A714CA3-BE2D-359A-D517-0062B3DAEAA0}"/>
              </a:ext>
            </a:extLst>
          </p:cNvPr>
          <p:cNvSpPr/>
          <p:nvPr/>
        </p:nvSpPr>
        <p:spPr>
          <a:xfrm>
            <a:off x="621407" y="257776"/>
            <a:ext cx="2703593" cy="297739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イメージ</a:t>
            </a:r>
          </a:p>
        </p:txBody>
      </p:sp>
    </p:spTree>
    <p:extLst>
      <p:ext uri="{BB962C8B-B14F-4D97-AF65-F5344CB8AC3E}">
        <p14:creationId xmlns:p14="http://schemas.microsoft.com/office/powerpoint/2010/main" val="6659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黒いシャツを着ている男性&#10;&#10;中程度の精度で自動的に生成された説明">
            <a:extLst>
              <a:ext uri="{FF2B5EF4-FFF2-40B4-BE49-F238E27FC236}">
                <a16:creationId xmlns:a16="http://schemas.microsoft.com/office/drawing/2014/main" id="{ACB20111-8C17-9D4A-8992-6EFF4ECAF797}"/>
              </a:ext>
            </a:extLst>
          </p:cNvPr>
          <p:cNvPicPr>
            <a:picLocks noChangeAspect="1"/>
          </p:cNvPicPr>
          <p:nvPr/>
        </p:nvPicPr>
        <p:blipFill rotWithShape="1">
          <a:blip r:embed="rId2">
            <a:extLst>
              <a:ext uri="{28A0092B-C50C-407E-A947-70E740481C1C}">
                <a14:useLocalDpi xmlns:a14="http://schemas.microsoft.com/office/drawing/2010/main" val="0"/>
              </a:ext>
            </a:extLst>
          </a:blip>
          <a:srcRect l="21300" t="3760" r="45099" b="40678"/>
          <a:stretch/>
        </p:blipFill>
        <p:spPr>
          <a:xfrm>
            <a:off x="268532" y="257777"/>
            <a:ext cx="2752109" cy="3034104"/>
          </a:xfrm>
          <a:prstGeom prst="rect">
            <a:avLst/>
          </a:prstGeom>
        </p:spPr>
      </p:pic>
      <p:graphicFrame>
        <p:nvGraphicFramePr>
          <p:cNvPr id="14" name="表 13">
            <a:extLst>
              <a:ext uri="{FF2B5EF4-FFF2-40B4-BE49-F238E27FC236}">
                <a16:creationId xmlns:a16="http://schemas.microsoft.com/office/drawing/2014/main" id="{70B9C27B-FE29-CBA5-94E9-704DF9FEB0C0}"/>
              </a:ext>
            </a:extLst>
          </p:cNvPr>
          <p:cNvGraphicFramePr>
            <a:graphicFrameLocks noGrp="1"/>
          </p:cNvGraphicFramePr>
          <p:nvPr>
            <p:extLst>
              <p:ext uri="{D42A27DB-BD31-4B8C-83A1-F6EECF244321}">
                <p14:modId xmlns:p14="http://schemas.microsoft.com/office/powerpoint/2010/main" val="2648981983"/>
              </p:ext>
            </p:extLst>
          </p:nvPr>
        </p:nvGraphicFramePr>
        <p:xfrm>
          <a:off x="3289672" y="548680"/>
          <a:ext cx="3886448" cy="2743200"/>
        </p:xfrm>
        <a:graphic>
          <a:graphicData uri="http://schemas.openxmlformats.org/drawingml/2006/table">
            <a:tbl>
              <a:tblPr firstRow="1" bandRow="1"/>
              <a:tblGrid>
                <a:gridCol w="1100519">
                  <a:extLst>
                    <a:ext uri="{9D8B030D-6E8A-4147-A177-3AD203B41FA5}">
                      <a16:colId xmlns:a16="http://schemas.microsoft.com/office/drawing/2014/main" val="292041985"/>
                    </a:ext>
                  </a:extLst>
                </a:gridCol>
                <a:gridCol w="2785929">
                  <a:extLst>
                    <a:ext uri="{9D8B030D-6E8A-4147-A177-3AD203B41FA5}">
                      <a16:colId xmlns:a16="http://schemas.microsoft.com/office/drawing/2014/main" val="395219647"/>
                    </a:ext>
                  </a:extLst>
                </a:gridCol>
              </a:tblGrid>
              <a:tr h="136815">
                <a:tc>
                  <a:txBody>
                    <a:bodyPr/>
                    <a:lstStyle/>
                    <a:p>
                      <a:r>
                        <a:rPr kumimoji="1" lang="ja-JP" altLang="en-US" sz="1200" b="1" dirty="0">
                          <a:solidFill>
                            <a:schemeClr val="bg1"/>
                          </a:solidFill>
                        </a:rPr>
                        <a:t>氏名</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kumimoji="1" lang="ja-JP" altLang="en-US" sz="1200" dirty="0"/>
                        <a:t>田中 凌</a:t>
                      </a:r>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88551"/>
                  </a:ext>
                </a:extLst>
              </a:tr>
              <a:tr h="136815">
                <a:tc>
                  <a:txBody>
                    <a:bodyPr/>
                    <a:lstStyle/>
                    <a:p>
                      <a:r>
                        <a:rPr kumimoji="1" lang="ja-JP" altLang="en-US" sz="1200" b="1" dirty="0">
                          <a:solidFill>
                            <a:schemeClr val="bg1"/>
                          </a:solidFill>
                        </a:rPr>
                        <a:t>性別</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kumimoji="1" lang="ja-JP" altLang="en-US" sz="1200" dirty="0"/>
                        <a:t>男性</a:t>
                      </a:r>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2559970"/>
                  </a:ext>
                </a:extLst>
              </a:tr>
              <a:tr h="136815">
                <a:tc>
                  <a:txBody>
                    <a:bodyPr/>
                    <a:lstStyle/>
                    <a:p>
                      <a:r>
                        <a:rPr kumimoji="1" lang="ja-JP" altLang="en-US" sz="1200" b="1" dirty="0">
                          <a:solidFill>
                            <a:schemeClr val="bg1"/>
                          </a:solidFill>
                        </a:rPr>
                        <a:t>年齢</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kumimoji="1" lang="en-US" altLang="ja-JP" sz="1200" dirty="0"/>
                        <a:t>28</a:t>
                      </a:r>
                      <a:r>
                        <a:rPr kumimoji="1" lang="ja-JP" altLang="en-US" sz="1200" dirty="0"/>
                        <a:t>歳</a:t>
                      </a:r>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8029239"/>
                  </a:ext>
                </a:extLst>
              </a:tr>
              <a:tr h="136815">
                <a:tc>
                  <a:txBody>
                    <a:bodyPr/>
                    <a:lstStyle/>
                    <a:p>
                      <a:r>
                        <a:rPr kumimoji="1" lang="ja-JP" altLang="en-US" sz="1200" b="1" dirty="0">
                          <a:solidFill>
                            <a:schemeClr val="bg1"/>
                          </a:solidFill>
                        </a:rPr>
                        <a:t>居住地</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kumimoji="1" lang="ja-JP" altLang="en-US" sz="1200" dirty="0"/>
                        <a:t>大阪市鶴見区</a:t>
                      </a:r>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4239213"/>
                  </a:ext>
                </a:extLst>
              </a:tr>
              <a:tr h="136815">
                <a:tc>
                  <a:txBody>
                    <a:bodyPr/>
                    <a:lstStyle/>
                    <a:p>
                      <a:r>
                        <a:rPr kumimoji="1" lang="ja-JP" altLang="en-US" sz="1200" b="1" dirty="0">
                          <a:solidFill>
                            <a:schemeClr val="bg1"/>
                          </a:solidFill>
                        </a:rPr>
                        <a:t>勤務地</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kumimoji="1" lang="ja-JP" altLang="en-US" sz="1200" dirty="0"/>
                        <a:t>大阪市北区</a:t>
                      </a:r>
                      <a:r>
                        <a:rPr kumimoji="1" lang="en-US" altLang="ja-JP" sz="1200" dirty="0"/>
                        <a:t>(</a:t>
                      </a:r>
                      <a:r>
                        <a:rPr kumimoji="1" lang="ja-JP" altLang="en-US" sz="1200" dirty="0"/>
                        <a:t>梅田近辺</a:t>
                      </a:r>
                      <a:r>
                        <a:rPr kumimoji="1" lang="en-US" altLang="ja-JP" sz="1200" dirty="0"/>
                        <a:t>)</a:t>
                      </a:r>
                      <a:endParaRPr kumimoji="1" lang="ja-JP" altLang="en-US" sz="12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1222641"/>
                  </a:ext>
                </a:extLst>
              </a:tr>
              <a:tr h="136815">
                <a:tc>
                  <a:txBody>
                    <a:bodyPr/>
                    <a:lstStyle/>
                    <a:p>
                      <a:r>
                        <a:rPr kumimoji="1" lang="ja-JP" altLang="en-US" sz="1200" b="1" dirty="0">
                          <a:solidFill>
                            <a:schemeClr val="bg1"/>
                          </a:solidFill>
                        </a:rPr>
                        <a:t>職業</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kumimoji="1" lang="en-US" altLang="ja-JP" sz="1050" dirty="0"/>
                        <a:t>SaaS</a:t>
                      </a:r>
                      <a:r>
                        <a:rPr kumimoji="1" lang="ja-JP" altLang="en-US" sz="1050" dirty="0"/>
                        <a:t>系インサイドセールス</a:t>
                      </a:r>
                      <a:endParaRPr kumimoji="1" lang="en-US" altLang="ja-JP" sz="105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9366169"/>
                  </a:ext>
                </a:extLst>
              </a:tr>
              <a:tr h="136815">
                <a:tc>
                  <a:txBody>
                    <a:bodyPr/>
                    <a:lstStyle/>
                    <a:p>
                      <a:r>
                        <a:rPr kumimoji="1" lang="ja-JP" altLang="en-US" sz="1200" b="1" dirty="0">
                          <a:solidFill>
                            <a:schemeClr val="bg1"/>
                          </a:solidFill>
                        </a:rPr>
                        <a:t>学歴</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kumimoji="1" lang="ja-JP" altLang="en-US" sz="1200" dirty="0"/>
                        <a:t>大学卒</a:t>
                      </a:r>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2911529"/>
                  </a:ext>
                </a:extLst>
              </a:tr>
              <a:tr h="136815">
                <a:tc>
                  <a:txBody>
                    <a:bodyPr/>
                    <a:lstStyle/>
                    <a:p>
                      <a:r>
                        <a:rPr kumimoji="1" lang="ja-JP" altLang="en-US" sz="1200" b="1" dirty="0">
                          <a:solidFill>
                            <a:schemeClr val="bg1"/>
                          </a:solidFill>
                        </a:rPr>
                        <a:t>年収</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kumimoji="1" lang="en-US" altLang="ja-JP" sz="1200" dirty="0"/>
                        <a:t>420</a:t>
                      </a:r>
                      <a:r>
                        <a:rPr kumimoji="1" lang="ja-JP" altLang="en-US" sz="1200" dirty="0"/>
                        <a:t>万円</a:t>
                      </a:r>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9704000"/>
                  </a:ext>
                </a:extLst>
              </a:tr>
              <a:tr h="136815">
                <a:tc>
                  <a:txBody>
                    <a:bodyPr/>
                    <a:lstStyle/>
                    <a:p>
                      <a:r>
                        <a:rPr kumimoji="1" lang="ja-JP" altLang="en-US" sz="1200" b="1" dirty="0">
                          <a:solidFill>
                            <a:schemeClr val="bg1"/>
                          </a:solidFill>
                        </a:rPr>
                        <a:t>家族構成</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kumimoji="1" lang="ja-JP" altLang="en-US" sz="1200" dirty="0"/>
                        <a:t>独身</a:t>
                      </a:r>
                      <a:r>
                        <a:rPr kumimoji="1" lang="en-US" altLang="ja-JP" sz="1200" dirty="0"/>
                        <a:t>/</a:t>
                      </a:r>
                      <a:r>
                        <a:rPr kumimoji="1" lang="ja-JP" altLang="en-US" sz="1200" dirty="0"/>
                        <a:t>一人暮らし</a:t>
                      </a:r>
                      <a:r>
                        <a:rPr kumimoji="1" lang="en-US" altLang="ja-JP" sz="1200" dirty="0"/>
                        <a:t>/</a:t>
                      </a:r>
                      <a:r>
                        <a:rPr kumimoji="1" lang="ja-JP" altLang="en-US" sz="1200" dirty="0"/>
                        <a:t>彼女有り</a:t>
                      </a:r>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0100335"/>
                  </a:ext>
                </a:extLst>
              </a:tr>
              <a:tr h="136815">
                <a:tc>
                  <a:txBody>
                    <a:bodyPr/>
                    <a:lstStyle/>
                    <a:p>
                      <a:r>
                        <a:rPr kumimoji="1" lang="ja-JP" altLang="en-US" sz="1200" b="1" dirty="0">
                          <a:solidFill>
                            <a:schemeClr val="bg1"/>
                          </a:solidFill>
                        </a:rPr>
                        <a:t>趣味</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kumimoji="1" lang="ja-JP" altLang="en-US" sz="1200" dirty="0"/>
                        <a:t>ゲーム</a:t>
                      </a:r>
                      <a:r>
                        <a:rPr kumimoji="1" lang="en-US" altLang="ja-JP" sz="1200" dirty="0"/>
                        <a:t>/</a:t>
                      </a:r>
                      <a:r>
                        <a:rPr kumimoji="1" lang="ja-JP" altLang="en-US" sz="1200" dirty="0"/>
                        <a:t>フットサル</a:t>
                      </a:r>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3084887"/>
                  </a:ext>
                </a:extLst>
              </a:tr>
            </a:tbl>
          </a:graphicData>
        </a:graphic>
      </p:graphicFrame>
      <p:sp>
        <p:nvSpPr>
          <p:cNvPr id="15" name="テキスト ボックス 14">
            <a:extLst>
              <a:ext uri="{FF2B5EF4-FFF2-40B4-BE49-F238E27FC236}">
                <a16:creationId xmlns:a16="http://schemas.microsoft.com/office/drawing/2014/main" id="{F83D0069-39E6-25EC-1140-20E6BF32C415}"/>
              </a:ext>
            </a:extLst>
          </p:cNvPr>
          <p:cNvSpPr txBox="1"/>
          <p:nvPr/>
        </p:nvSpPr>
        <p:spPr>
          <a:xfrm>
            <a:off x="3289672" y="257776"/>
            <a:ext cx="3886448" cy="261610"/>
          </a:xfrm>
          <a:prstGeom prst="rect">
            <a:avLst/>
          </a:prstGeom>
          <a:solidFill>
            <a:schemeClr val="tx1">
              <a:lumMod val="50000"/>
              <a:lumOff val="50000"/>
            </a:schemeClr>
          </a:solidFill>
          <a:ln w="19050">
            <a:solidFill>
              <a:srgbClr val="7F7F7F"/>
            </a:solidFill>
          </a:ln>
        </p:spPr>
        <p:txBody>
          <a:bodyPr wrap="square" rtlCol="0">
            <a:spAutoFit/>
          </a:bodyPr>
          <a:lstStyle/>
          <a:p>
            <a:pPr algn="ctr"/>
            <a:r>
              <a:rPr kumimoji="1" lang="ja-JP" altLang="en-US" sz="1100" b="1" dirty="0">
                <a:solidFill>
                  <a:schemeClr val="bg1"/>
                </a:solidFill>
              </a:rPr>
              <a:t>基本情報</a:t>
            </a:r>
          </a:p>
        </p:txBody>
      </p:sp>
      <p:graphicFrame>
        <p:nvGraphicFramePr>
          <p:cNvPr id="16" name="表 15">
            <a:extLst>
              <a:ext uri="{FF2B5EF4-FFF2-40B4-BE49-F238E27FC236}">
                <a16:creationId xmlns:a16="http://schemas.microsoft.com/office/drawing/2014/main" id="{E8FBDD6C-7062-EFD0-62EF-F60E357B935A}"/>
              </a:ext>
            </a:extLst>
          </p:cNvPr>
          <p:cNvGraphicFramePr>
            <a:graphicFrameLocks noGrp="1"/>
          </p:cNvGraphicFramePr>
          <p:nvPr>
            <p:extLst>
              <p:ext uri="{D42A27DB-BD31-4B8C-83A1-F6EECF244321}">
                <p14:modId xmlns:p14="http://schemas.microsoft.com/office/powerpoint/2010/main" val="4227478244"/>
              </p:ext>
            </p:extLst>
          </p:nvPr>
        </p:nvGraphicFramePr>
        <p:xfrm>
          <a:off x="7350571" y="548680"/>
          <a:ext cx="4650085" cy="5760640"/>
        </p:xfrm>
        <a:graphic>
          <a:graphicData uri="http://schemas.openxmlformats.org/drawingml/2006/table">
            <a:tbl>
              <a:tblPr firstRow="1" bandRow="1"/>
              <a:tblGrid>
                <a:gridCol w="1453589">
                  <a:extLst>
                    <a:ext uri="{9D8B030D-6E8A-4147-A177-3AD203B41FA5}">
                      <a16:colId xmlns:a16="http://schemas.microsoft.com/office/drawing/2014/main" val="292041985"/>
                    </a:ext>
                  </a:extLst>
                </a:gridCol>
                <a:gridCol w="3196496">
                  <a:extLst>
                    <a:ext uri="{9D8B030D-6E8A-4147-A177-3AD203B41FA5}">
                      <a16:colId xmlns:a16="http://schemas.microsoft.com/office/drawing/2014/main" val="395219647"/>
                    </a:ext>
                  </a:extLst>
                </a:gridCol>
              </a:tblGrid>
              <a:tr h="466630">
                <a:tc>
                  <a:txBody>
                    <a:bodyPr/>
                    <a:lstStyle/>
                    <a:p>
                      <a:r>
                        <a:rPr kumimoji="1" lang="ja-JP" altLang="en-US" sz="1100" b="1" dirty="0">
                          <a:solidFill>
                            <a:schemeClr val="bg1"/>
                          </a:solidFill>
                          <a:latin typeface="+mn-lt"/>
                        </a:rPr>
                        <a:t>よく行く場所</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r>
                        <a:rPr kumimoji="1" lang="ja-JP" altLang="en-US" sz="1100" dirty="0"/>
                        <a:t>スターバックス、居酒屋</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4188551"/>
                  </a:ext>
                </a:extLst>
              </a:tr>
              <a:tr h="714022">
                <a:tc>
                  <a:txBody>
                    <a:bodyPr/>
                    <a:lstStyle/>
                    <a:p>
                      <a:r>
                        <a:rPr kumimoji="1" lang="ja-JP" altLang="en-US" sz="1100" b="1" dirty="0">
                          <a:solidFill>
                            <a:schemeClr val="bg1"/>
                          </a:solidFill>
                          <a:latin typeface="+mn-lt"/>
                        </a:rPr>
                        <a:t>閲覧メディア</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r>
                        <a:rPr kumimoji="1" lang="ja-JP" altLang="en-US" sz="1100" dirty="0"/>
                        <a:t>ガジェット系</a:t>
                      </a:r>
                      <a:r>
                        <a:rPr kumimoji="1" lang="en-US" altLang="ja-JP" sz="1100" dirty="0"/>
                        <a:t>YouTube</a:t>
                      </a:r>
                    </a:p>
                    <a:p>
                      <a:r>
                        <a:rPr kumimoji="1" lang="ja-JP" altLang="en-US" sz="1100" dirty="0"/>
                        <a:t>ビジネス本解説</a:t>
                      </a:r>
                      <a:r>
                        <a:rPr kumimoji="1" lang="en-US" altLang="ja-JP" sz="1100" dirty="0"/>
                        <a:t>YouTube</a:t>
                      </a:r>
                    </a:p>
                    <a:p>
                      <a:r>
                        <a:rPr kumimoji="1" lang="ja-JP" altLang="en-US" sz="1100" dirty="0"/>
                        <a:t>ビジネス系メディア</a:t>
                      </a:r>
                      <a:r>
                        <a:rPr kumimoji="1" lang="en-US" altLang="ja-JP" sz="1100" dirty="0"/>
                        <a:t>(News Picks/Pivot)</a:t>
                      </a:r>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1382559970"/>
                  </a:ext>
                </a:extLst>
              </a:tr>
              <a:tr h="421504">
                <a:tc>
                  <a:txBody>
                    <a:bodyPr/>
                    <a:lstStyle/>
                    <a:p>
                      <a:r>
                        <a:rPr kumimoji="1" lang="en-US" altLang="ja-JP" sz="1100" b="1" dirty="0">
                          <a:solidFill>
                            <a:schemeClr val="bg1"/>
                          </a:solidFill>
                          <a:latin typeface="+mn-lt"/>
                        </a:rPr>
                        <a:t>SNS</a:t>
                      </a:r>
                      <a:endParaRPr kumimoji="1" lang="ja-JP" altLang="en-US" sz="1100" b="1" dirty="0">
                        <a:solidFill>
                          <a:schemeClr val="bg1"/>
                        </a:solidFill>
                        <a:latin typeface="+mn-lt"/>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r>
                        <a:rPr kumimoji="1" lang="en-US" altLang="ja-JP" sz="1100" dirty="0"/>
                        <a:t>Instagram/X/LINE</a:t>
                      </a:r>
                      <a:endParaRPr kumimoji="1" lang="ja-JP" altLang="en-US" sz="11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688029239"/>
                  </a:ext>
                </a:extLst>
              </a:tr>
              <a:tr h="421504">
                <a:tc>
                  <a:txBody>
                    <a:bodyPr/>
                    <a:lstStyle/>
                    <a:p>
                      <a:r>
                        <a:rPr kumimoji="1" lang="ja-JP" altLang="en-US" sz="1100" b="1" dirty="0">
                          <a:solidFill>
                            <a:schemeClr val="bg1"/>
                          </a:solidFill>
                          <a:latin typeface="+mn-lt"/>
                        </a:rPr>
                        <a:t>使用デバイス</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r>
                        <a:rPr kumimoji="1" lang="en-US" altLang="ja-JP" sz="1100" dirty="0"/>
                        <a:t>Mac book/iPhone</a:t>
                      </a:r>
                      <a:endParaRPr kumimoji="1" lang="ja-JP" altLang="en-US" sz="11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1904239213"/>
                  </a:ext>
                </a:extLst>
              </a:tr>
              <a:tr h="714022">
                <a:tc>
                  <a:txBody>
                    <a:bodyPr/>
                    <a:lstStyle/>
                    <a:p>
                      <a:r>
                        <a:rPr kumimoji="1" lang="ja-JP" altLang="en-US" sz="1100" b="1" dirty="0">
                          <a:solidFill>
                            <a:schemeClr val="bg1"/>
                          </a:solidFill>
                          <a:latin typeface="+mn-lt"/>
                        </a:rPr>
                        <a:t>平日の過ごし方</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r>
                        <a:rPr kumimoji="1" lang="en-US" altLang="ja-JP" sz="1100" dirty="0"/>
                        <a:t>10:00~20:00</a:t>
                      </a:r>
                      <a:r>
                        <a:rPr kumimoji="1" lang="ja-JP" altLang="en-US" sz="1100" dirty="0"/>
                        <a:t>でハイブリット勤務。勤務終了後は会社の飲み会に行くか自宅で友人とオンラインゲームをする。</a:t>
                      </a:r>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2771222641"/>
                  </a:ext>
                </a:extLst>
              </a:tr>
              <a:tr h="898286">
                <a:tc>
                  <a:txBody>
                    <a:bodyPr/>
                    <a:lstStyle/>
                    <a:p>
                      <a:r>
                        <a:rPr kumimoji="1" lang="ja-JP" altLang="en-US" sz="1100" b="1" dirty="0">
                          <a:solidFill>
                            <a:schemeClr val="bg1"/>
                          </a:solidFill>
                          <a:latin typeface="+mn-lt"/>
                        </a:rPr>
                        <a:t>休日の過ごし方</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r>
                        <a:rPr kumimoji="1" lang="ja-JP" altLang="en-US" sz="1100" dirty="0"/>
                        <a:t>土曜日は友人や彼女と過ごし、日曜日は自宅でゲーム</a:t>
                      </a:r>
                      <a:r>
                        <a:rPr kumimoji="1" lang="en-US" altLang="ja-JP" sz="1100" dirty="0"/>
                        <a:t>or</a:t>
                      </a:r>
                      <a:r>
                        <a:rPr kumimoji="1" lang="ja-JP" altLang="en-US" sz="1100" dirty="0"/>
                        <a:t>自己研鑽</a:t>
                      </a:r>
                      <a:r>
                        <a:rPr kumimoji="1" lang="en-US" altLang="ja-JP" sz="1100" dirty="0"/>
                        <a:t>or</a:t>
                      </a:r>
                      <a:r>
                        <a:rPr kumimoji="1" lang="ja-JP" altLang="en-US" sz="1100" dirty="0"/>
                        <a:t>サウナに行く。</a:t>
                      </a:r>
                      <a:endParaRPr kumimoji="1" lang="en-US" altLang="ja-JP" sz="1100" dirty="0"/>
                    </a:p>
                    <a:p>
                      <a:r>
                        <a:rPr kumimoji="1" lang="ja-JP" altLang="en-US" sz="1100" dirty="0"/>
                        <a:t>基本自炊はしない。</a:t>
                      </a:r>
                      <a:endParaRPr kumimoji="1" lang="en-US" altLang="ja-JP" sz="11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439366169"/>
                  </a:ext>
                </a:extLst>
              </a:tr>
              <a:tr h="1193988">
                <a:tc>
                  <a:txBody>
                    <a:bodyPr/>
                    <a:lstStyle/>
                    <a:p>
                      <a:r>
                        <a:rPr kumimoji="1" lang="ja-JP" altLang="en-US" sz="1100" b="1" dirty="0">
                          <a:solidFill>
                            <a:schemeClr val="bg1"/>
                          </a:solidFill>
                          <a:latin typeface="+mn-lt"/>
                        </a:rPr>
                        <a:t>運動について</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marL="0" indent="0">
                        <a:buFont typeface="+mj-lt"/>
                        <a:buNone/>
                      </a:pPr>
                      <a:r>
                        <a:rPr kumimoji="1" lang="ja-JP" altLang="en-US" sz="1100" dirty="0"/>
                        <a:t>社会人になってからフットサルをする機会が少なくなり、体を動かすことが減った。</a:t>
                      </a:r>
                      <a:endParaRPr kumimoji="1" lang="en-US" altLang="ja-JP" sz="1100" dirty="0"/>
                    </a:p>
                    <a:p>
                      <a:pPr marL="0" indent="0">
                        <a:buFont typeface="+mj-lt"/>
                        <a:buNone/>
                      </a:pPr>
                      <a:r>
                        <a:rPr kumimoji="1" lang="ja-JP" altLang="en-US" sz="1100" dirty="0"/>
                        <a:t>もともと太りにくい体質なので運動を意識していなかったが、職場の先輩から代謝が落ちる話や、筋トレで自信をつけることに興味があるが動けていない。</a:t>
                      </a:r>
                      <a:r>
                        <a:rPr kumimoji="1" lang="en-US" altLang="ja-JP" sz="1100" dirty="0"/>
                        <a:t>(</a:t>
                      </a:r>
                      <a:r>
                        <a:rPr kumimoji="1" lang="ja-JP" altLang="en-US" sz="1100" dirty="0"/>
                        <a:t>趣味を優先</a:t>
                      </a:r>
                      <a:r>
                        <a:rPr kumimoji="1" lang="en-US" altLang="ja-JP" sz="1100" dirty="0"/>
                        <a:t>)</a:t>
                      </a:r>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997590366"/>
                  </a:ext>
                </a:extLst>
              </a:tr>
              <a:tr h="930684">
                <a:tc>
                  <a:txBody>
                    <a:bodyPr/>
                    <a:lstStyle/>
                    <a:p>
                      <a:r>
                        <a:rPr kumimoji="1" lang="ja-JP" altLang="en-US" sz="1100" b="1" dirty="0">
                          <a:solidFill>
                            <a:schemeClr val="bg1"/>
                          </a:solidFill>
                          <a:latin typeface="+mn-lt"/>
                        </a:rPr>
                        <a:t>食生活について</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r>
                        <a:rPr kumimoji="1" lang="ja-JP" altLang="en-US" sz="1100" dirty="0"/>
                        <a:t>基本自炊はしないが、外食やコンビニ飯では栄養が偏ることは認識している。</a:t>
                      </a:r>
                      <a:endParaRPr kumimoji="1" lang="en-US" altLang="ja-JP" sz="1100" dirty="0"/>
                    </a:p>
                    <a:p>
                      <a:r>
                        <a:rPr kumimoji="1" lang="ja-JP" altLang="en-US" sz="1100" dirty="0"/>
                        <a:t>カロリーを気を付けたいと思いながらも飲み会や好きなものを食べることがやめられない。</a:t>
                      </a:r>
                      <a:endParaRPr kumimoji="1" lang="en-US" altLang="ja-JP" sz="11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383084887"/>
                  </a:ext>
                </a:extLst>
              </a:tr>
            </a:tbl>
          </a:graphicData>
        </a:graphic>
      </p:graphicFrame>
      <p:sp>
        <p:nvSpPr>
          <p:cNvPr id="17" name="テキスト ボックス 16">
            <a:extLst>
              <a:ext uri="{FF2B5EF4-FFF2-40B4-BE49-F238E27FC236}">
                <a16:creationId xmlns:a16="http://schemas.microsoft.com/office/drawing/2014/main" id="{0851B035-0054-D686-C7F0-96ACB02E7AEC}"/>
              </a:ext>
            </a:extLst>
          </p:cNvPr>
          <p:cNvSpPr txBox="1"/>
          <p:nvPr/>
        </p:nvSpPr>
        <p:spPr>
          <a:xfrm>
            <a:off x="7350570" y="257776"/>
            <a:ext cx="4650085" cy="261610"/>
          </a:xfrm>
          <a:prstGeom prst="rect">
            <a:avLst/>
          </a:prstGeom>
          <a:solidFill>
            <a:schemeClr val="tx1">
              <a:lumMod val="50000"/>
              <a:lumOff val="50000"/>
            </a:schemeClr>
          </a:solidFill>
          <a:ln w="19050">
            <a:solidFill>
              <a:srgbClr val="7F7F7F"/>
            </a:solidFill>
          </a:ln>
        </p:spPr>
        <p:txBody>
          <a:bodyPr wrap="square" rtlCol="0">
            <a:spAutoFit/>
          </a:bodyPr>
          <a:lstStyle/>
          <a:p>
            <a:pPr algn="ctr"/>
            <a:r>
              <a:rPr kumimoji="1" lang="ja-JP" altLang="en-US" sz="1100" b="1" dirty="0">
                <a:solidFill>
                  <a:schemeClr val="bg1"/>
                </a:solidFill>
              </a:rPr>
              <a:t>行動情報</a:t>
            </a:r>
          </a:p>
        </p:txBody>
      </p:sp>
      <p:graphicFrame>
        <p:nvGraphicFramePr>
          <p:cNvPr id="18" name="表 17">
            <a:extLst>
              <a:ext uri="{FF2B5EF4-FFF2-40B4-BE49-F238E27FC236}">
                <a16:creationId xmlns:a16="http://schemas.microsoft.com/office/drawing/2014/main" id="{812C6733-3930-1AC1-0118-F8DC966A93ED}"/>
              </a:ext>
            </a:extLst>
          </p:cNvPr>
          <p:cNvGraphicFramePr>
            <a:graphicFrameLocks noGrp="1"/>
          </p:cNvGraphicFramePr>
          <p:nvPr>
            <p:extLst>
              <p:ext uri="{D42A27DB-BD31-4B8C-83A1-F6EECF244321}">
                <p14:modId xmlns:p14="http://schemas.microsoft.com/office/powerpoint/2010/main" val="2631667081"/>
              </p:ext>
            </p:extLst>
          </p:nvPr>
        </p:nvGraphicFramePr>
        <p:xfrm>
          <a:off x="263352" y="3717032"/>
          <a:ext cx="6912768" cy="2592288"/>
        </p:xfrm>
        <a:graphic>
          <a:graphicData uri="http://schemas.openxmlformats.org/drawingml/2006/table">
            <a:tbl>
              <a:tblPr firstRow="1" bandRow="1"/>
              <a:tblGrid>
                <a:gridCol w="3027492">
                  <a:extLst>
                    <a:ext uri="{9D8B030D-6E8A-4147-A177-3AD203B41FA5}">
                      <a16:colId xmlns:a16="http://schemas.microsoft.com/office/drawing/2014/main" val="292041985"/>
                    </a:ext>
                  </a:extLst>
                </a:gridCol>
                <a:gridCol w="3885276">
                  <a:extLst>
                    <a:ext uri="{9D8B030D-6E8A-4147-A177-3AD203B41FA5}">
                      <a16:colId xmlns:a16="http://schemas.microsoft.com/office/drawing/2014/main" val="395219647"/>
                    </a:ext>
                  </a:extLst>
                </a:gridCol>
              </a:tblGrid>
              <a:tr h="852516">
                <a:tc>
                  <a:txBody>
                    <a:bodyPr/>
                    <a:lstStyle/>
                    <a:p>
                      <a:r>
                        <a:rPr kumimoji="1" lang="ja-JP" altLang="en-US" sz="1100" b="1" dirty="0">
                          <a:solidFill>
                            <a:schemeClr val="bg1"/>
                          </a:solidFill>
                        </a:rPr>
                        <a:t>日頃から感じている課題</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marL="0" indent="0">
                        <a:buFont typeface="Arial" panose="020B0604020202020204" pitchFamily="34" charset="0"/>
                        <a:buNone/>
                      </a:pPr>
                      <a:r>
                        <a:rPr kumimoji="1" lang="ja-JP" altLang="en-US" sz="1100" dirty="0"/>
                        <a:t>運動をしなくなったことに対して、若干の危機感を感じている。</a:t>
                      </a:r>
                      <a:r>
                        <a:rPr kumimoji="1" lang="en-US" altLang="ja-JP" sz="1100" dirty="0"/>
                        <a:t>You Tube</a:t>
                      </a:r>
                      <a:r>
                        <a:rPr kumimoji="1" lang="ja-JP" altLang="en-US" sz="1100" dirty="0"/>
                        <a:t>などでトレーニング動画を見てやってみるも</a:t>
                      </a:r>
                      <a:r>
                        <a:rPr kumimoji="1" lang="en-US" altLang="ja-JP" sz="1100" dirty="0"/>
                        <a:t>1</a:t>
                      </a:r>
                      <a:r>
                        <a:rPr kumimoji="1" lang="ja-JP" altLang="en-US" sz="1100" dirty="0"/>
                        <a:t>週間も続かない。</a:t>
                      </a:r>
                      <a:endParaRPr kumimoji="1" lang="en-US" altLang="ja-JP" sz="11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4188551"/>
                  </a:ext>
                </a:extLst>
              </a:tr>
              <a:tr h="742196">
                <a:tc>
                  <a:txBody>
                    <a:bodyPr/>
                    <a:lstStyle/>
                    <a:p>
                      <a:r>
                        <a:rPr kumimoji="1" lang="ja-JP" altLang="en-US" sz="1100" b="1" dirty="0">
                          <a:solidFill>
                            <a:schemeClr val="bg1"/>
                          </a:solidFill>
                        </a:rPr>
                        <a:t>お金の使い方</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r>
                        <a:rPr kumimoji="1" lang="ja-JP" altLang="en-US" sz="1100" dirty="0"/>
                        <a:t>ビジネス系サブスクに加入いることに加え、書籍を購入することも多い。それ以外はゲームや飲み会で使うことが多く、貯金は</a:t>
                      </a:r>
                      <a:r>
                        <a:rPr kumimoji="1" lang="en-US" altLang="ja-JP" sz="1100" dirty="0"/>
                        <a:t>100</a:t>
                      </a:r>
                      <a:r>
                        <a:rPr kumimoji="1" lang="ja-JP" altLang="en-US" sz="1100" dirty="0"/>
                        <a:t>万円程度。家賃</a:t>
                      </a:r>
                      <a:r>
                        <a:rPr kumimoji="1" lang="en-US" altLang="ja-JP" sz="1100" dirty="0"/>
                        <a:t>9</a:t>
                      </a:r>
                      <a:r>
                        <a:rPr kumimoji="1" lang="ja-JP" altLang="en-US" sz="1100" dirty="0"/>
                        <a:t>万の</a:t>
                      </a:r>
                      <a:r>
                        <a:rPr kumimoji="1" lang="en-US" altLang="ja-JP" sz="1100" dirty="0"/>
                        <a:t>1LDK</a:t>
                      </a:r>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1382559970"/>
                  </a:ext>
                </a:extLst>
              </a:tr>
              <a:tr h="997576">
                <a:tc>
                  <a:txBody>
                    <a:bodyPr/>
                    <a:lstStyle/>
                    <a:p>
                      <a:r>
                        <a:rPr kumimoji="1" lang="ja-JP" altLang="en-US" sz="1100" b="1" dirty="0">
                          <a:solidFill>
                            <a:schemeClr val="bg1"/>
                          </a:solidFill>
                        </a:rPr>
                        <a:t>価値観</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marL="0" indent="0">
                        <a:buFont typeface="Arial" panose="020B0604020202020204" pitchFamily="34" charset="0"/>
                        <a:buNone/>
                      </a:pPr>
                      <a:r>
                        <a:rPr kumimoji="1" lang="ja-JP" altLang="en-US" sz="1100" dirty="0"/>
                        <a:t>・自炊をしないのはタイパを優先している為。</a:t>
                      </a:r>
                      <a:endParaRPr kumimoji="1" lang="en-US" altLang="ja-JP" sz="1100" dirty="0"/>
                    </a:p>
                    <a:p>
                      <a:pPr marL="0" indent="0">
                        <a:buFont typeface="Arial" panose="020B0604020202020204" pitchFamily="34" charset="0"/>
                        <a:buNone/>
                      </a:pPr>
                      <a:r>
                        <a:rPr kumimoji="1" lang="ja-JP" altLang="en-US" sz="1100" dirty="0"/>
                        <a:t>・仕事もしっかりと結果を出し、プライベートも充実させたい。</a:t>
                      </a:r>
                      <a:r>
                        <a:rPr kumimoji="1" lang="en-US" altLang="ja-JP" sz="1100" dirty="0"/>
                        <a:t>(</a:t>
                      </a:r>
                      <a:r>
                        <a:rPr kumimoji="1" lang="ja-JP" altLang="en-US" sz="1100" dirty="0"/>
                        <a:t>自己研鑽系</a:t>
                      </a:r>
                      <a:r>
                        <a:rPr kumimoji="1" lang="en-US" altLang="ja-JP" sz="1100" dirty="0"/>
                        <a:t>SNS</a:t>
                      </a:r>
                      <a:r>
                        <a:rPr kumimoji="1" lang="ja-JP" altLang="en-US" sz="1100" dirty="0"/>
                        <a:t>発信多め</a:t>
                      </a:r>
                      <a:r>
                        <a:rPr kumimoji="1" lang="en-US" altLang="ja-JP" sz="1100" dirty="0"/>
                        <a:t>)</a:t>
                      </a:r>
                    </a:p>
                    <a:p>
                      <a:pPr marL="0" indent="0">
                        <a:buFont typeface="Arial" panose="020B0604020202020204" pitchFamily="34" charset="0"/>
                        <a:buNone/>
                      </a:pPr>
                      <a:r>
                        <a:rPr kumimoji="1" lang="ja-JP" altLang="en-US" sz="1100" dirty="0"/>
                        <a:t>・将来的には独立して、タワーマンションに住みたい。</a:t>
                      </a:r>
                      <a:endParaRPr kumimoji="1" lang="en-US" altLang="ja-JP" sz="1100" dirty="0"/>
                    </a:p>
                    <a:p>
                      <a:pPr marL="0" indent="0">
                        <a:buFont typeface="Arial" panose="020B0604020202020204" pitchFamily="34" charset="0"/>
                        <a:buNone/>
                      </a:pPr>
                      <a:r>
                        <a:rPr kumimoji="1" lang="ja-JP" altLang="en-US" sz="1100" dirty="0"/>
                        <a:t>・結婚は時期が来たら考える。</a:t>
                      </a:r>
                      <a:r>
                        <a:rPr kumimoji="1" lang="en-US" altLang="ja-JP" sz="1100" dirty="0"/>
                        <a:t>(</a:t>
                      </a:r>
                      <a:r>
                        <a:rPr kumimoji="1" lang="ja-JP" altLang="en-US" sz="1100" dirty="0"/>
                        <a:t>時期は不明</a:t>
                      </a:r>
                      <a:r>
                        <a:rPr kumimoji="1" lang="en-US" altLang="ja-JP" sz="1100" dirty="0"/>
                        <a:t>)</a:t>
                      </a:r>
                      <a:endParaRPr kumimoji="1" lang="ja-JP" altLang="en-US" sz="1100" dirty="0"/>
                    </a:p>
                  </a:txBody>
                  <a:tcPr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71222641"/>
                  </a:ext>
                </a:extLst>
              </a:tr>
            </a:tbl>
          </a:graphicData>
        </a:graphic>
      </p:graphicFrame>
      <p:sp>
        <p:nvSpPr>
          <p:cNvPr id="19" name="テキスト ボックス 18">
            <a:extLst>
              <a:ext uri="{FF2B5EF4-FFF2-40B4-BE49-F238E27FC236}">
                <a16:creationId xmlns:a16="http://schemas.microsoft.com/office/drawing/2014/main" id="{6A1A1FE6-F62B-B2A5-9BEC-9ACCBD463B66}"/>
              </a:ext>
            </a:extLst>
          </p:cNvPr>
          <p:cNvSpPr txBox="1"/>
          <p:nvPr/>
        </p:nvSpPr>
        <p:spPr>
          <a:xfrm>
            <a:off x="263352" y="3429000"/>
            <a:ext cx="6912768" cy="261610"/>
          </a:xfrm>
          <a:prstGeom prst="rect">
            <a:avLst/>
          </a:prstGeom>
          <a:solidFill>
            <a:schemeClr val="tx1">
              <a:lumMod val="50000"/>
              <a:lumOff val="50000"/>
            </a:schemeClr>
          </a:solidFill>
          <a:ln w="19050">
            <a:solidFill>
              <a:srgbClr val="7F7F7F"/>
            </a:solidFill>
          </a:ln>
        </p:spPr>
        <p:txBody>
          <a:bodyPr wrap="square" rtlCol="0">
            <a:spAutoFit/>
          </a:bodyPr>
          <a:lstStyle/>
          <a:p>
            <a:pPr algn="ctr"/>
            <a:r>
              <a:rPr kumimoji="1" lang="ja-JP" altLang="en-US" sz="1100" b="1" dirty="0">
                <a:solidFill>
                  <a:schemeClr val="bg1"/>
                </a:solidFill>
              </a:rPr>
              <a:t>心理情報</a:t>
            </a:r>
          </a:p>
        </p:txBody>
      </p:sp>
    </p:spTree>
    <p:extLst>
      <p:ext uri="{BB962C8B-B14F-4D97-AF65-F5344CB8AC3E}">
        <p14:creationId xmlns:p14="http://schemas.microsoft.com/office/powerpoint/2010/main" val="115074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表 84">
            <a:extLst>
              <a:ext uri="{FF2B5EF4-FFF2-40B4-BE49-F238E27FC236}">
                <a16:creationId xmlns:a16="http://schemas.microsoft.com/office/drawing/2014/main" id="{7BEC1171-501B-0503-938C-21C7E2332C45}"/>
              </a:ext>
            </a:extLst>
          </p:cNvPr>
          <p:cNvGraphicFramePr>
            <a:graphicFrameLocks noGrp="1"/>
          </p:cNvGraphicFramePr>
          <p:nvPr>
            <p:extLst>
              <p:ext uri="{D42A27DB-BD31-4B8C-83A1-F6EECF244321}">
                <p14:modId xmlns:p14="http://schemas.microsoft.com/office/powerpoint/2010/main" val="2433872591"/>
              </p:ext>
            </p:extLst>
          </p:nvPr>
        </p:nvGraphicFramePr>
        <p:xfrm>
          <a:off x="215900" y="244475"/>
          <a:ext cx="11707813" cy="6101929"/>
        </p:xfrm>
        <a:graphic>
          <a:graphicData uri="http://schemas.openxmlformats.org/drawingml/2006/table">
            <a:tbl>
              <a:tblPr/>
              <a:tblGrid>
                <a:gridCol w="1769093">
                  <a:extLst>
                    <a:ext uri="{9D8B030D-6E8A-4147-A177-3AD203B41FA5}">
                      <a16:colId xmlns:a16="http://schemas.microsoft.com/office/drawing/2014/main" val="343070727"/>
                    </a:ext>
                  </a:extLst>
                </a:gridCol>
                <a:gridCol w="1987744">
                  <a:extLst>
                    <a:ext uri="{9D8B030D-6E8A-4147-A177-3AD203B41FA5}">
                      <a16:colId xmlns:a16="http://schemas.microsoft.com/office/drawing/2014/main" val="3618933472"/>
                    </a:ext>
                  </a:extLst>
                </a:gridCol>
                <a:gridCol w="1987744">
                  <a:extLst>
                    <a:ext uri="{9D8B030D-6E8A-4147-A177-3AD203B41FA5}">
                      <a16:colId xmlns:a16="http://schemas.microsoft.com/office/drawing/2014/main" val="2067610219"/>
                    </a:ext>
                  </a:extLst>
                </a:gridCol>
                <a:gridCol w="1987744">
                  <a:extLst>
                    <a:ext uri="{9D8B030D-6E8A-4147-A177-3AD203B41FA5}">
                      <a16:colId xmlns:a16="http://schemas.microsoft.com/office/drawing/2014/main" val="2545501575"/>
                    </a:ext>
                  </a:extLst>
                </a:gridCol>
                <a:gridCol w="1987744">
                  <a:extLst>
                    <a:ext uri="{9D8B030D-6E8A-4147-A177-3AD203B41FA5}">
                      <a16:colId xmlns:a16="http://schemas.microsoft.com/office/drawing/2014/main" val="2012487758"/>
                    </a:ext>
                  </a:extLst>
                </a:gridCol>
                <a:gridCol w="1987744">
                  <a:extLst>
                    <a:ext uri="{9D8B030D-6E8A-4147-A177-3AD203B41FA5}">
                      <a16:colId xmlns:a16="http://schemas.microsoft.com/office/drawing/2014/main" val="2133242542"/>
                    </a:ext>
                  </a:extLst>
                </a:gridCol>
              </a:tblGrid>
              <a:tr h="548620">
                <a:tc rowSpan="2">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フェーズ</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gridSpan="2">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利用前</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7F7F7"/>
                    </a:solidFill>
                  </a:tcPr>
                </a:tc>
                <a:tc hMerge="1">
                  <a:txBody>
                    <a:bodyPr/>
                    <a:lstStyle/>
                    <a:p>
                      <a:endParaRPr kumimoji="1" lang="ja-JP" altLang="en-US"/>
                    </a:p>
                  </a:txBody>
                  <a:tcPr/>
                </a:tc>
                <a:tc gridSpan="2">
                  <a:txBody>
                    <a:bodyPr/>
                    <a:lstStyle/>
                    <a:p>
                      <a:pPr algn="ctr" fontAlgn="ctr"/>
                      <a:r>
                        <a:rPr lang="zh-TW"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利用中</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7F7F7"/>
                    </a:solidFill>
                  </a:tcPr>
                </a:tc>
                <a:tc hMerge="1">
                  <a:txBody>
                    <a:bodyPr/>
                    <a:lstStyle/>
                    <a:p>
                      <a:endParaRPr kumimoji="1" lang="ja-JP" altLang="en-US"/>
                    </a:p>
                  </a:txBody>
                  <a:tcPr/>
                </a:tc>
                <a:tc>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利用後</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7F7F7"/>
                    </a:solidFill>
                  </a:tcPr>
                </a:tc>
                <a:extLst>
                  <a:ext uri="{0D108BD9-81ED-4DB2-BD59-A6C34878D82A}">
                    <a16:rowId xmlns:a16="http://schemas.microsoft.com/office/drawing/2014/main" val="3620792320"/>
                  </a:ext>
                </a:extLst>
              </a:tr>
              <a:tr h="352684">
                <a:tc vMerge="1">
                  <a:txBody>
                    <a:bodyPr/>
                    <a:lstStyle/>
                    <a:p>
                      <a:endParaRPr kumimoji="1" lang="ja-JP" altLang="en-US"/>
                    </a:p>
                  </a:txBody>
                  <a:tcPr/>
                </a:tc>
                <a:tc>
                  <a:txBody>
                    <a:bodyPr/>
                    <a:lstStyle/>
                    <a:p>
                      <a:pPr algn="ctr" fontAlgn="ctr"/>
                      <a:r>
                        <a:rPr lang="ja-JP" altLang="en-US" sz="1000" b="0" i="0" u="none" strike="noStrike">
                          <a:solidFill>
                            <a:srgbClr val="262626"/>
                          </a:solidFill>
                          <a:effectLst/>
                          <a:latin typeface="游ゴシック Bold" panose="020B0700000000000000" pitchFamily="50" charset="-128"/>
                          <a:ea typeface="游ゴシック Bold" panose="020B0700000000000000" pitchFamily="50" charset="-128"/>
                        </a:rPr>
                        <a:t>認知・興味</a:t>
                      </a:r>
                    </a:p>
                  </a:txBody>
                  <a:tcPr marL="0"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比較・検討</a:t>
                      </a:r>
                    </a:p>
                  </a:txBody>
                  <a:tcPr marL="0"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入会</a:t>
                      </a:r>
                    </a:p>
                  </a:txBody>
                  <a:tcPr marL="0"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ctr" fontAlgn="ctr"/>
                      <a:r>
                        <a:rPr lang="ja-JP" altLang="en-US" sz="1000" b="0" i="0" u="none" strike="noStrike">
                          <a:solidFill>
                            <a:srgbClr val="262626"/>
                          </a:solidFill>
                          <a:effectLst/>
                          <a:latin typeface="游ゴシック Bold" panose="020B0700000000000000" pitchFamily="50" charset="-128"/>
                          <a:ea typeface="游ゴシック Bold" panose="020B0700000000000000" pitchFamily="50" charset="-128"/>
                        </a:rPr>
                        <a:t>利用する</a:t>
                      </a:r>
                    </a:p>
                  </a:txBody>
                  <a:tcPr marL="0"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共有・継続・利用終了</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extLst>
                  <a:ext uri="{0D108BD9-81ED-4DB2-BD59-A6C34878D82A}">
                    <a16:rowId xmlns:a16="http://schemas.microsoft.com/office/drawing/2014/main" val="2579996152"/>
                  </a:ext>
                </a:extLst>
              </a:tr>
              <a:tr h="1347218">
                <a:tc>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顧客の状態</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2190458001"/>
                  </a:ext>
                </a:extLst>
              </a:tr>
              <a:tr h="914368">
                <a:tc>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求めている情報</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2637" marR="0" marT="0" marB="0">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734845665"/>
                  </a:ext>
                </a:extLst>
              </a:tr>
              <a:tr h="914368">
                <a:tc>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行動変容</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3155511169"/>
                  </a:ext>
                </a:extLst>
              </a:tr>
              <a:tr h="457184">
                <a:tc rowSpan="2">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感情曲線</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2637" marR="0" marT="0" marB="0">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404040"/>
                      </a:solidFill>
                      <a:prstDash val="dashDot"/>
                      <a:round/>
                      <a:headEnd type="none" w="med" len="med"/>
                      <a:tailEnd type="none" w="med" len="med"/>
                    </a:lnB>
                  </a:tcPr>
                </a:tc>
                <a:tc>
                  <a:txBody>
                    <a:bodyPr/>
                    <a:lstStyle/>
                    <a:p>
                      <a:pPr algn="l" fontAlgn="ctr"/>
                      <a:r>
                        <a:rPr lang="ja-JP" altLang="en-US" sz="1000" b="0" i="0" u="none" strike="noStrike">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404040"/>
                      </a:solidFill>
                      <a:prstDash val="dashDot"/>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404040"/>
                      </a:solidFill>
                      <a:prstDash val="dashDot"/>
                      <a:round/>
                      <a:headEnd type="none" w="med" len="med"/>
                      <a:tailEnd type="none" w="med" len="med"/>
                    </a:lnB>
                  </a:tcPr>
                </a:tc>
                <a:tc>
                  <a:txBody>
                    <a:bodyPr/>
                    <a:lstStyle/>
                    <a:p>
                      <a:pPr algn="l" fontAlgn="ctr"/>
                      <a:r>
                        <a:rPr lang="ja-JP" altLang="en-US" sz="1000" b="0" i="0" u="none" strike="noStrike">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404040"/>
                      </a:solidFill>
                      <a:prstDash val="dashDot"/>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404040"/>
                      </a:solidFill>
                      <a:prstDash val="dashDot"/>
                      <a:round/>
                      <a:headEnd type="none" w="med" len="med"/>
                      <a:tailEnd type="none" w="med" len="med"/>
                    </a:lnB>
                  </a:tcPr>
                </a:tc>
                <a:extLst>
                  <a:ext uri="{0D108BD9-81ED-4DB2-BD59-A6C34878D82A}">
                    <a16:rowId xmlns:a16="http://schemas.microsoft.com/office/drawing/2014/main" val="1408551005"/>
                  </a:ext>
                </a:extLst>
              </a:tr>
              <a:tr h="457184">
                <a:tc vMerge="1">
                  <a:txBody>
                    <a:bodyPr/>
                    <a:lstStyle/>
                    <a:p>
                      <a:endParaRPr kumimoji="1" lang="ja-JP" altLang="en-US"/>
                    </a:p>
                  </a:txBody>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dashDot"/>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404040"/>
                      </a:solidFill>
                      <a:prstDash val="dashDot"/>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dashDot"/>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404040"/>
                      </a:solidFill>
                      <a:prstDash val="dashDot"/>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404040"/>
                      </a:solidFill>
                      <a:prstDash val="dashDot"/>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2092451975"/>
                  </a:ext>
                </a:extLst>
              </a:tr>
              <a:tr h="195935">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extLst>
                  <a:ext uri="{0D108BD9-81ED-4DB2-BD59-A6C34878D82A}">
                    <a16:rowId xmlns:a16="http://schemas.microsoft.com/office/drawing/2014/main" val="4039463875"/>
                  </a:ext>
                </a:extLst>
              </a:tr>
              <a:tr h="914368">
                <a:tc>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タッチポイント</a:t>
                      </a:r>
                      <a:endParaRPr lang="en-US" altLang="ja-JP" sz="1000" b="0" i="0" u="none" strike="noStrike" dirty="0">
                        <a:solidFill>
                          <a:srgbClr val="262626"/>
                        </a:solidFill>
                        <a:effectLst/>
                        <a:latin typeface="游ゴシック Bold" panose="020B0700000000000000" pitchFamily="50" charset="-128"/>
                        <a:ea typeface="游ゴシック Bold" panose="020B0700000000000000" pitchFamily="50" charset="-128"/>
                      </a:endParaRPr>
                    </a:p>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マーケティング施策</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934745400"/>
                  </a:ext>
                </a:extLst>
              </a:tr>
            </a:tbl>
          </a:graphicData>
        </a:graphic>
      </p:graphicFrame>
      <p:sp>
        <p:nvSpPr>
          <p:cNvPr id="86" name="下矢印 2">
            <a:extLst>
              <a:ext uri="{FF2B5EF4-FFF2-40B4-BE49-F238E27FC236}">
                <a16:creationId xmlns:a16="http://schemas.microsoft.com/office/drawing/2014/main" id="{F68942CD-8013-BA4E-BF37-FA0A37F62F02}"/>
              </a:ext>
            </a:extLst>
          </p:cNvPr>
          <p:cNvSpPr/>
          <p:nvPr/>
        </p:nvSpPr>
        <p:spPr>
          <a:xfrm>
            <a:off x="7173913" y="13371513"/>
            <a:ext cx="1054100" cy="48260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7" name="下矢印 3">
            <a:extLst>
              <a:ext uri="{FF2B5EF4-FFF2-40B4-BE49-F238E27FC236}">
                <a16:creationId xmlns:a16="http://schemas.microsoft.com/office/drawing/2014/main" id="{1AB39F14-5CC7-3E4D-B9FD-203EFA3A45BB}"/>
              </a:ext>
            </a:extLst>
          </p:cNvPr>
          <p:cNvSpPr/>
          <p:nvPr/>
        </p:nvSpPr>
        <p:spPr>
          <a:xfrm>
            <a:off x="12217400" y="13371513"/>
            <a:ext cx="1054100" cy="48260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8" name="下矢印 4">
            <a:extLst>
              <a:ext uri="{FF2B5EF4-FFF2-40B4-BE49-F238E27FC236}">
                <a16:creationId xmlns:a16="http://schemas.microsoft.com/office/drawing/2014/main" id="{1D6547F3-03E0-8047-A5E6-AB2BC60EA1B0}"/>
              </a:ext>
            </a:extLst>
          </p:cNvPr>
          <p:cNvSpPr/>
          <p:nvPr/>
        </p:nvSpPr>
        <p:spPr>
          <a:xfrm>
            <a:off x="17262475" y="13371513"/>
            <a:ext cx="1054100" cy="48260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9" name="下矢印 5">
            <a:extLst>
              <a:ext uri="{FF2B5EF4-FFF2-40B4-BE49-F238E27FC236}">
                <a16:creationId xmlns:a16="http://schemas.microsoft.com/office/drawing/2014/main" id="{D9BD4806-5729-2A49-B657-4FEDAF2C955D}"/>
              </a:ext>
            </a:extLst>
          </p:cNvPr>
          <p:cNvSpPr/>
          <p:nvPr/>
        </p:nvSpPr>
        <p:spPr>
          <a:xfrm>
            <a:off x="14739938" y="13371513"/>
            <a:ext cx="1054100" cy="48260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0" name="下矢印 6">
            <a:extLst>
              <a:ext uri="{FF2B5EF4-FFF2-40B4-BE49-F238E27FC236}">
                <a16:creationId xmlns:a16="http://schemas.microsoft.com/office/drawing/2014/main" id="{8C17F5D2-C06E-5B48-B986-28A688F55CFF}"/>
              </a:ext>
            </a:extLst>
          </p:cNvPr>
          <p:cNvSpPr/>
          <p:nvPr/>
        </p:nvSpPr>
        <p:spPr>
          <a:xfrm>
            <a:off x="9696450" y="13371513"/>
            <a:ext cx="1054100" cy="48260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103" name="直線コネクタ 102">
            <a:extLst>
              <a:ext uri="{FF2B5EF4-FFF2-40B4-BE49-F238E27FC236}">
                <a16:creationId xmlns:a16="http://schemas.microsoft.com/office/drawing/2014/main" id="{2A4C2212-B7BF-2F4F-A4B7-5EB428C44179}"/>
              </a:ext>
            </a:extLst>
          </p:cNvPr>
          <p:cNvCxnSpPr>
            <a:cxnSpLocks/>
          </p:cNvCxnSpPr>
          <p:nvPr/>
        </p:nvCxnSpPr>
        <p:spPr>
          <a:xfrm flipV="1">
            <a:off x="7215188" y="12371388"/>
            <a:ext cx="793750" cy="357187"/>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BE5681F8-1B14-2D46-8BE9-D16BFA060B7C}"/>
              </a:ext>
            </a:extLst>
          </p:cNvPr>
          <p:cNvCxnSpPr>
            <a:cxnSpLocks/>
          </p:cNvCxnSpPr>
          <p:nvPr/>
        </p:nvCxnSpPr>
        <p:spPr>
          <a:xfrm>
            <a:off x="8432800" y="12371388"/>
            <a:ext cx="1114425" cy="319087"/>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9F57CC9-780D-6446-9715-DFF57D373AD7}"/>
              </a:ext>
            </a:extLst>
          </p:cNvPr>
          <p:cNvCxnSpPr>
            <a:cxnSpLocks/>
          </p:cNvCxnSpPr>
          <p:nvPr/>
        </p:nvCxnSpPr>
        <p:spPr>
          <a:xfrm>
            <a:off x="9767888" y="12690475"/>
            <a:ext cx="781050" cy="371475"/>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B142FAAE-96D6-1548-A5FF-9880E741B0DB}"/>
              </a:ext>
            </a:extLst>
          </p:cNvPr>
          <p:cNvCxnSpPr>
            <a:cxnSpLocks/>
          </p:cNvCxnSpPr>
          <p:nvPr/>
        </p:nvCxnSpPr>
        <p:spPr>
          <a:xfrm flipV="1">
            <a:off x="12345988" y="12176125"/>
            <a:ext cx="942975" cy="207963"/>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0955B77E-10BC-484D-A556-94FAEBA3BF66}"/>
              </a:ext>
            </a:extLst>
          </p:cNvPr>
          <p:cNvCxnSpPr>
            <a:cxnSpLocks/>
          </p:cNvCxnSpPr>
          <p:nvPr/>
        </p:nvCxnSpPr>
        <p:spPr>
          <a:xfrm flipV="1">
            <a:off x="13712825" y="11907838"/>
            <a:ext cx="917575" cy="268287"/>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98891A6F-BD71-F141-9B2F-802BDC946F3A}"/>
              </a:ext>
            </a:extLst>
          </p:cNvPr>
          <p:cNvCxnSpPr>
            <a:cxnSpLocks/>
          </p:cNvCxnSpPr>
          <p:nvPr/>
        </p:nvCxnSpPr>
        <p:spPr>
          <a:xfrm flipH="1" flipV="1">
            <a:off x="14852650" y="11907838"/>
            <a:ext cx="895350" cy="998537"/>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1E4DC694-466E-C34D-9315-56F2615D5D1F}"/>
              </a:ext>
            </a:extLst>
          </p:cNvPr>
          <p:cNvCxnSpPr>
            <a:cxnSpLocks/>
          </p:cNvCxnSpPr>
          <p:nvPr/>
        </p:nvCxnSpPr>
        <p:spPr>
          <a:xfrm flipV="1">
            <a:off x="16171863" y="12460288"/>
            <a:ext cx="846137" cy="446087"/>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A8C5F50E-ACE9-C14C-AE77-66B8D65C63CE}"/>
              </a:ext>
            </a:extLst>
          </p:cNvPr>
          <p:cNvCxnSpPr>
            <a:cxnSpLocks/>
          </p:cNvCxnSpPr>
          <p:nvPr/>
        </p:nvCxnSpPr>
        <p:spPr>
          <a:xfrm flipV="1">
            <a:off x="10972800" y="12384088"/>
            <a:ext cx="1152525" cy="677862"/>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E1307428-1DAC-564B-8A57-EC9E7780CAB3}"/>
              </a:ext>
            </a:extLst>
          </p:cNvPr>
          <p:cNvCxnSpPr>
            <a:cxnSpLocks/>
          </p:cNvCxnSpPr>
          <p:nvPr/>
        </p:nvCxnSpPr>
        <p:spPr>
          <a:xfrm>
            <a:off x="17238663" y="12460288"/>
            <a:ext cx="1076325" cy="420687"/>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pic>
        <p:nvPicPr>
          <p:cNvPr id="112" name="図 111">
            <a:extLst>
              <a:ext uri="{FF2B5EF4-FFF2-40B4-BE49-F238E27FC236}">
                <a16:creationId xmlns:a16="http://schemas.microsoft.com/office/drawing/2014/main" id="{37332058-70A3-F243-BCAC-B0CB7D629E9F}"/>
              </a:ext>
            </a:extLst>
          </p:cNvPr>
          <p:cNvPicPr>
            <a:picLocks noChangeAspect="1"/>
          </p:cNvPicPr>
          <p:nvPr/>
        </p:nvPicPr>
        <p:blipFill>
          <a:blip r:embed="rId2"/>
          <a:stretch>
            <a:fillRect/>
          </a:stretch>
        </p:blipFill>
        <p:spPr>
          <a:xfrm>
            <a:off x="13288963" y="11964988"/>
            <a:ext cx="423862" cy="422275"/>
          </a:xfrm>
          <a:prstGeom prst="rect">
            <a:avLst/>
          </a:prstGeom>
        </p:spPr>
      </p:pic>
      <p:pic>
        <p:nvPicPr>
          <p:cNvPr id="113" name="図 112" descr="アイコン&#10;&#10;自動的に生成された説明">
            <a:extLst>
              <a:ext uri="{FF2B5EF4-FFF2-40B4-BE49-F238E27FC236}">
                <a16:creationId xmlns:a16="http://schemas.microsoft.com/office/drawing/2014/main" id="{60EB8AC2-895D-1A4C-8E9D-F7E165F10A77}"/>
              </a:ext>
            </a:extLst>
          </p:cNvPr>
          <p:cNvPicPr>
            <a:picLocks noChangeAspect="1"/>
          </p:cNvPicPr>
          <p:nvPr/>
        </p:nvPicPr>
        <p:blipFill>
          <a:blip r:embed="rId3"/>
          <a:stretch>
            <a:fillRect/>
          </a:stretch>
        </p:blipFill>
        <p:spPr>
          <a:xfrm>
            <a:off x="8008938" y="12160250"/>
            <a:ext cx="423862" cy="423863"/>
          </a:xfrm>
          <a:prstGeom prst="rect">
            <a:avLst/>
          </a:prstGeom>
        </p:spPr>
      </p:pic>
      <p:pic>
        <p:nvPicPr>
          <p:cNvPr id="114" name="図 113" descr="アイコン&#10;&#10;自動的に生成された説明">
            <a:extLst>
              <a:ext uri="{FF2B5EF4-FFF2-40B4-BE49-F238E27FC236}">
                <a16:creationId xmlns:a16="http://schemas.microsoft.com/office/drawing/2014/main" id="{61763835-CEB2-9849-A07D-C416FAF47A7B}"/>
              </a:ext>
            </a:extLst>
          </p:cNvPr>
          <p:cNvPicPr>
            <a:picLocks noChangeAspect="1"/>
          </p:cNvPicPr>
          <p:nvPr/>
        </p:nvPicPr>
        <p:blipFill>
          <a:blip r:embed="rId4"/>
          <a:stretch>
            <a:fillRect/>
          </a:stretch>
        </p:blipFill>
        <p:spPr>
          <a:xfrm>
            <a:off x="6791325" y="12517438"/>
            <a:ext cx="423863" cy="423862"/>
          </a:xfrm>
          <a:prstGeom prst="rect">
            <a:avLst/>
          </a:prstGeom>
        </p:spPr>
      </p:pic>
      <p:pic>
        <p:nvPicPr>
          <p:cNvPr id="115" name="図 114" descr="アイコン&#10;&#10;自動的に生成された説明">
            <a:extLst>
              <a:ext uri="{FF2B5EF4-FFF2-40B4-BE49-F238E27FC236}">
                <a16:creationId xmlns:a16="http://schemas.microsoft.com/office/drawing/2014/main" id="{8D2C9777-7315-0343-849A-F908C6E707D6}"/>
              </a:ext>
            </a:extLst>
          </p:cNvPr>
          <p:cNvPicPr>
            <a:picLocks noChangeAspect="1"/>
          </p:cNvPicPr>
          <p:nvPr/>
        </p:nvPicPr>
        <p:blipFill>
          <a:blip r:embed="rId5"/>
          <a:stretch>
            <a:fillRect/>
          </a:stretch>
        </p:blipFill>
        <p:spPr>
          <a:xfrm>
            <a:off x="10548938" y="12850813"/>
            <a:ext cx="423862" cy="422275"/>
          </a:xfrm>
          <a:prstGeom prst="rect">
            <a:avLst/>
          </a:prstGeom>
        </p:spPr>
      </p:pic>
      <p:pic>
        <p:nvPicPr>
          <p:cNvPr id="116" name="図 115" descr="アイコン&#10;&#10;自動的に生成された説明">
            <a:extLst>
              <a:ext uri="{FF2B5EF4-FFF2-40B4-BE49-F238E27FC236}">
                <a16:creationId xmlns:a16="http://schemas.microsoft.com/office/drawing/2014/main" id="{F5D4F438-EE0B-A14A-BDEE-FE76096148F5}"/>
              </a:ext>
            </a:extLst>
          </p:cNvPr>
          <p:cNvPicPr>
            <a:picLocks noChangeAspect="1"/>
          </p:cNvPicPr>
          <p:nvPr/>
        </p:nvPicPr>
        <p:blipFill>
          <a:blip r:embed="rId6"/>
          <a:stretch>
            <a:fillRect/>
          </a:stretch>
        </p:blipFill>
        <p:spPr>
          <a:xfrm>
            <a:off x="14428788" y="11696700"/>
            <a:ext cx="423862" cy="423863"/>
          </a:xfrm>
          <a:prstGeom prst="rect">
            <a:avLst/>
          </a:prstGeom>
        </p:spPr>
      </p:pic>
      <p:pic>
        <p:nvPicPr>
          <p:cNvPr id="117" name="図 116" descr="アイコン&#10;&#10;自動的に生成された説明">
            <a:extLst>
              <a:ext uri="{FF2B5EF4-FFF2-40B4-BE49-F238E27FC236}">
                <a16:creationId xmlns:a16="http://schemas.microsoft.com/office/drawing/2014/main" id="{EFDDC01A-5BBC-8040-9610-C220B1592F33}"/>
              </a:ext>
            </a:extLst>
          </p:cNvPr>
          <p:cNvPicPr>
            <a:picLocks noChangeAspect="1"/>
          </p:cNvPicPr>
          <p:nvPr/>
        </p:nvPicPr>
        <p:blipFill>
          <a:blip r:embed="rId4"/>
          <a:stretch>
            <a:fillRect/>
          </a:stretch>
        </p:blipFill>
        <p:spPr>
          <a:xfrm>
            <a:off x="9345613" y="12479338"/>
            <a:ext cx="422275" cy="423862"/>
          </a:xfrm>
          <a:prstGeom prst="rect">
            <a:avLst/>
          </a:prstGeom>
        </p:spPr>
      </p:pic>
      <p:pic>
        <p:nvPicPr>
          <p:cNvPr id="118" name="図 117" descr="アイコン&#10;&#10;自動的に生成された説明">
            <a:extLst>
              <a:ext uri="{FF2B5EF4-FFF2-40B4-BE49-F238E27FC236}">
                <a16:creationId xmlns:a16="http://schemas.microsoft.com/office/drawing/2014/main" id="{15573BC4-6FE8-4446-9A66-1DF61CE985F1}"/>
              </a:ext>
            </a:extLst>
          </p:cNvPr>
          <p:cNvPicPr>
            <a:picLocks noChangeAspect="1"/>
          </p:cNvPicPr>
          <p:nvPr/>
        </p:nvPicPr>
        <p:blipFill>
          <a:blip r:embed="rId3"/>
          <a:stretch>
            <a:fillRect/>
          </a:stretch>
        </p:blipFill>
        <p:spPr>
          <a:xfrm>
            <a:off x="11923713" y="12172950"/>
            <a:ext cx="422275" cy="423863"/>
          </a:xfrm>
          <a:prstGeom prst="rect">
            <a:avLst/>
          </a:prstGeom>
        </p:spPr>
      </p:pic>
      <p:pic>
        <p:nvPicPr>
          <p:cNvPr id="119" name="図 118" descr="アイコン&#10;&#10;自動的に生成された説明">
            <a:extLst>
              <a:ext uri="{FF2B5EF4-FFF2-40B4-BE49-F238E27FC236}">
                <a16:creationId xmlns:a16="http://schemas.microsoft.com/office/drawing/2014/main" id="{FF00BE04-DA3D-054B-919F-DF79165812F4}"/>
              </a:ext>
            </a:extLst>
          </p:cNvPr>
          <p:cNvPicPr>
            <a:picLocks noChangeAspect="1"/>
          </p:cNvPicPr>
          <p:nvPr/>
        </p:nvPicPr>
        <p:blipFill>
          <a:blip r:embed="rId4"/>
          <a:stretch>
            <a:fillRect/>
          </a:stretch>
        </p:blipFill>
        <p:spPr>
          <a:xfrm>
            <a:off x="15748000" y="12695238"/>
            <a:ext cx="423863" cy="423862"/>
          </a:xfrm>
          <a:prstGeom prst="rect">
            <a:avLst/>
          </a:prstGeom>
        </p:spPr>
      </p:pic>
      <p:pic>
        <p:nvPicPr>
          <p:cNvPr id="120" name="図 119" descr="アイコン&#10;&#10;自動的に生成された説明">
            <a:extLst>
              <a:ext uri="{FF2B5EF4-FFF2-40B4-BE49-F238E27FC236}">
                <a16:creationId xmlns:a16="http://schemas.microsoft.com/office/drawing/2014/main" id="{9C61BF15-4111-B146-816A-DBA60449D2F7}"/>
              </a:ext>
            </a:extLst>
          </p:cNvPr>
          <p:cNvPicPr>
            <a:picLocks noChangeAspect="1"/>
          </p:cNvPicPr>
          <p:nvPr/>
        </p:nvPicPr>
        <p:blipFill>
          <a:blip r:embed="rId3"/>
          <a:stretch>
            <a:fillRect/>
          </a:stretch>
        </p:blipFill>
        <p:spPr>
          <a:xfrm>
            <a:off x="16814800" y="12249150"/>
            <a:ext cx="423863" cy="423863"/>
          </a:xfrm>
          <a:prstGeom prst="rect">
            <a:avLst/>
          </a:prstGeom>
        </p:spPr>
      </p:pic>
      <p:pic>
        <p:nvPicPr>
          <p:cNvPr id="121" name="図 120" descr="アイコン&#10;&#10;自動的に生成された説明">
            <a:extLst>
              <a:ext uri="{FF2B5EF4-FFF2-40B4-BE49-F238E27FC236}">
                <a16:creationId xmlns:a16="http://schemas.microsoft.com/office/drawing/2014/main" id="{CD2E5217-264E-8646-B30E-5491A3CE288E}"/>
              </a:ext>
            </a:extLst>
          </p:cNvPr>
          <p:cNvPicPr>
            <a:picLocks noChangeAspect="1"/>
          </p:cNvPicPr>
          <p:nvPr/>
        </p:nvPicPr>
        <p:blipFill>
          <a:blip r:embed="rId4"/>
          <a:stretch>
            <a:fillRect/>
          </a:stretch>
        </p:blipFill>
        <p:spPr>
          <a:xfrm>
            <a:off x="18314988" y="12669838"/>
            <a:ext cx="423862" cy="423862"/>
          </a:xfrm>
          <a:prstGeom prst="rect">
            <a:avLst/>
          </a:prstGeom>
        </p:spPr>
      </p:pic>
      <p:sp>
        <p:nvSpPr>
          <p:cNvPr id="130" name="テキスト ボックス 129">
            <a:extLst>
              <a:ext uri="{FF2B5EF4-FFF2-40B4-BE49-F238E27FC236}">
                <a16:creationId xmlns:a16="http://schemas.microsoft.com/office/drawing/2014/main" id="{BA8E5835-E311-7563-FB86-73A1E3E3467A}"/>
              </a:ext>
            </a:extLst>
          </p:cNvPr>
          <p:cNvSpPr txBox="1"/>
          <p:nvPr/>
        </p:nvSpPr>
        <p:spPr>
          <a:xfrm>
            <a:off x="777874" y="6495629"/>
            <a:ext cx="1263651" cy="261610"/>
          </a:xfrm>
          <a:prstGeom prst="rect">
            <a:avLst/>
          </a:prstGeom>
          <a:noFill/>
        </p:spPr>
        <p:txBody>
          <a:bodyPr wrap="square" rtlCol="0">
            <a:spAutoFit/>
          </a:bodyPr>
          <a:lstStyle/>
          <a:p>
            <a:r>
              <a:rPr kumimoji="1" lang="ja-JP" altLang="en-US" sz="1100" dirty="0"/>
              <a:t>アイコンセット</a:t>
            </a:r>
          </a:p>
        </p:txBody>
      </p:sp>
      <p:pic>
        <p:nvPicPr>
          <p:cNvPr id="2" name="グラフィックス 1" descr="困った顔 (塗りつぶしなし) 枠線">
            <a:extLst>
              <a:ext uri="{FF2B5EF4-FFF2-40B4-BE49-F238E27FC236}">
                <a16:creationId xmlns:a16="http://schemas.microsoft.com/office/drawing/2014/main" id="{F8DE7021-D247-0E93-2195-0A4902F4F1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05175" y="6429584"/>
            <a:ext cx="393700" cy="393700"/>
          </a:xfrm>
          <a:prstGeom prst="rect">
            <a:avLst/>
          </a:prstGeom>
        </p:spPr>
      </p:pic>
      <p:pic>
        <p:nvPicPr>
          <p:cNvPr id="3" name="グラフィックス 2" descr="ニヤリとした顔 (塗りつぶしなし) 枠線">
            <a:extLst>
              <a:ext uri="{FF2B5EF4-FFF2-40B4-BE49-F238E27FC236}">
                <a16:creationId xmlns:a16="http://schemas.microsoft.com/office/drawing/2014/main" id="{AD7D5BBF-5F98-28E3-51C1-83F57E76596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71675" y="6416254"/>
            <a:ext cx="393700" cy="393700"/>
          </a:xfrm>
          <a:prstGeom prst="rect">
            <a:avLst/>
          </a:prstGeom>
        </p:spPr>
      </p:pic>
      <p:pic>
        <p:nvPicPr>
          <p:cNvPr id="4" name="グラフィックス 3" descr="悲しい顔 (塗りつぶしなし) 枠線">
            <a:extLst>
              <a:ext uri="{FF2B5EF4-FFF2-40B4-BE49-F238E27FC236}">
                <a16:creationId xmlns:a16="http://schemas.microsoft.com/office/drawing/2014/main" id="{ABE0F7CE-A3AE-F273-17FA-565F1871EF8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49675" y="6424073"/>
            <a:ext cx="393700" cy="393700"/>
          </a:xfrm>
          <a:prstGeom prst="rect">
            <a:avLst/>
          </a:prstGeom>
        </p:spPr>
      </p:pic>
      <p:pic>
        <p:nvPicPr>
          <p:cNvPr id="5" name="グラフィックス 4" descr="普通の顔 (塗りつぶしなし) 枠線">
            <a:extLst>
              <a:ext uri="{FF2B5EF4-FFF2-40B4-BE49-F238E27FC236}">
                <a16:creationId xmlns:a16="http://schemas.microsoft.com/office/drawing/2014/main" id="{BF1D1254-643D-12A9-D7A9-D9B15C936B8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60675" y="6429584"/>
            <a:ext cx="393700" cy="393700"/>
          </a:xfrm>
          <a:prstGeom prst="rect">
            <a:avLst/>
          </a:prstGeom>
        </p:spPr>
      </p:pic>
      <p:pic>
        <p:nvPicPr>
          <p:cNvPr id="6" name="グラフィックス 5" descr="笑顔 (塗りつぶしなし) 枠線">
            <a:extLst>
              <a:ext uri="{FF2B5EF4-FFF2-40B4-BE49-F238E27FC236}">
                <a16:creationId xmlns:a16="http://schemas.microsoft.com/office/drawing/2014/main" id="{E4B11D2E-9655-F808-B5BC-EB825FD478A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416175" y="6417544"/>
            <a:ext cx="393700" cy="393700"/>
          </a:xfrm>
          <a:prstGeom prst="rect">
            <a:avLst/>
          </a:prstGeom>
        </p:spPr>
      </p:pic>
    </p:spTree>
    <p:extLst>
      <p:ext uri="{BB962C8B-B14F-4D97-AF65-F5344CB8AC3E}">
        <p14:creationId xmlns:p14="http://schemas.microsoft.com/office/powerpoint/2010/main" val="369111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表 84">
            <a:extLst>
              <a:ext uri="{FF2B5EF4-FFF2-40B4-BE49-F238E27FC236}">
                <a16:creationId xmlns:a16="http://schemas.microsoft.com/office/drawing/2014/main" id="{7BEC1171-501B-0503-938C-21C7E2332C45}"/>
              </a:ext>
            </a:extLst>
          </p:cNvPr>
          <p:cNvGraphicFramePr>
            <a:graphicFrameLocks noGrp="1"/>
          </p:cNvGraphicFramePr>
          <p:nvPr>
            <p:extLst>
              <p:ext uri="{D42A27DB-BD31-4B8C-83A1-F6EECF244321}">
                <p14:modId xmlns:p14="http://schemas.microsoft.com/office/powerpoint/2010/main" val="2674656565"/>
              </p:ext>
            </p:extLst>
          </p:nvPr>
        </p:nvGraphicFramePr>
        <p:xfrm>
          <a:off x="215900" y="244474"/>
          <a:ext cx="11707813" cy="6093840"/>
        </p:xfrm>
        <a:graphic>
          <a:graphicData uri="http://schemas.openxmlformats.org/drawingml/2006/table">
            <a:tbl>
              <a:tblPr/>
              <a:tblGrid>
                <a:gridCol w="1769093">
                  <a:extLst>
                    <a:ext uri="{9D8B030D-6E8A-4147-A177-3AD203B41FA5}">
                      <a16:colId xmlns:a16="http://schemas.microsoft.com/office/drawing/2014/main" val="343070727"/>
                    </a:ext>
                  </a:extLst>
                </a:gridCol>
                <a:gridCol w="1987744">
                  <a:extLst>
                    <a:ext uri="{9D8B030D-6E8A-4147-A177-3AD203B41FA5}">
                      <a16:colId xmlns:a16="http://schemas.microsoft.com/office/drawing/2014/main" val="3618933472"/>
                    </a:ext>
                  </a:extLst>
                </a:gridCol>
                <a:gridCol w="1987744">
                  <a:extLst>
                    <a:ext uri="{9D8B030D-6E8A-4147-A177-3AD203B41FA5}">
                      <a16:colId xmlns:a16="http://schemas.microsoft.com/office/drawing/2014/main" val="2067610219"/>
                    </a:ext>
                  </a:extLst>
                </a:gridCol>
                <a:gridCol w="1987744">
                  <a:extLst>
                    <a:ext uri="{9D8B030D-6E8A-4147-A177-3AD203B41FA5}">
                      <a16:colId xmlns:a16="http://schemas.microsoft.com/office/drawing/2014/main" val="2545501575"/>
                    </a:ext>
                  </a:extLst>
                </a:gridCol>
                <a:gridCol w="1987744">
                  <a:extLst>
                    <a:ext uri="{9D8B030D-6E8A-4147-A177-3AD203B41FA5}">
                      <a16:colId xmlns:a16="http://schemas.microsoft.com/office/drawing/2014/main" val="2012487758"/>
                    </a:ext>
                  </a:extLst>
                </a:gridCol>
                <a:gridCol w="1987744">
                  <a:extLst>
                    <a:ext uri="{9D8B030D-6E8A-4147-A177-3AD203B41FA5}">
                      <a16:colId xmlns:a16="http://schemas.microsoft.com/office/drawing/2014/main" val="2133242542"/>
                    </a:ext>
                  </a:extLst>
                </a:gridCol>
              </a:tblGrid>
              <a:tr h="551910">
                <a:tc rowSpan="2">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フェーズ</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gridSpan="2">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利用前</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7F7F7"/>
                    </a:solidFill>
                  </a:tcPr>
                </a:tc>
                <a:tc hMerge="1">
                  <a:txBody>
                    <a:bodyPr/>
                    <a:lstStyle/>
                    <a:p>
                      <a:endParaRPr kumimoji="1" lang="ja-JP" altLang="en-US"/>
                    </a:p>
                  </a:txBody>
                  <a:tcPr/>
                </a:tc>
                <a:tc gridSpan="2">
                  <a:txBody>
                    <a:bodyPr/>
                    <a:lstStyle/>
                    <a:p>
                      <a:pPr algn="ctr" fontAlgn="ctr"/>
                      <a:r>
                        <a:rPr lang="zh-TW"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利用中</a:t>
                      </a:r>
                      <a:r>
                        <a:rPr lang="en-US" altLang="zh-TW" sz="1000" b="0" i="0" u="none" strike="noStrike" dirty="0">
                          <a:solidFill>
                            <a:srgbClr val="262626"/>
                          </a:solidFill>
                          <a:effectLst/>
                          <a:latin typeface="游ゴシック Bold" panose="020B0700000000000000" pitchFamily="50" charset="-128"/>
                          <a:ea typeface="游ゴシック Bold" panose="020B0700000000000000" pitchFamily="50" charset="-128"/>
                        </a:rPr>
                        <a:t>(</a:t>
                      </a: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無料期間</a:t>
                      </a:r>
                      <a:r>
                        <a:rPr lang="en-US" altLang="ja-JP" sz="1000" b="0" i="0" u="none" strike="noStrike" dirty="0">
                          <a:solidFill>
                            <a:srgbClr val="262626"/>
                          </a:solidFill>
                          <a:effectLst/>
                          <a:latin typeface="游ゴシック Bold" panose="020B0700000000000000" pitchFamily="50" charset="-128"/>
                          <a:ea typeface="游ゴシック Bold" panose="020B0700000000000000" pitchFamily="50" charset="-128"/>
                        </a:rPr>
                        <a:t>)</a:t>
                      </a:r>
                      <a:endParaRPr lang="zh-TW"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endParaRP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7F7F7"/>
                    </a:solidFill>
                  </a:tcPr>
                </a:tc>
                <a:tc hMerge="1">
                  <a:txBody>
                    <a:bodyPr/>
                    <a:lstStyle/>
                    <a:p>
                      <a:endParaRPr kumimoji="1" lang="ja-JP" altLang="en-US"/>
                    </a:p>
                  </a:txBody>
                  <a:tcPr/>
                </a:tc>
                <a:tc>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利用中</a:t>
                      </a:r>
                      <a:r>
                        <a:rPr lang="en-US" altLang="ja-JP" sz="1000" b="0" i="0" u="none" strike="noStrike" dirty="0">
                          <a:solidFill>
                            <a:srgbClr val="262626"/>
                          </a:solidFill>
                          <a:effectLst/>
                          <a:latin typeface="游ゴシック Bold" panose="020B0700000000000000" pitchFamily="50" charset="-128"/>
                          <a:ea typeface="游ゴシック Bold" panose="020B0700000000000000" pitchFamily="50" charset="-128"/>
                        </a:rPr>
                        <a:t>(</a:t>
                      </a: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無料期間終了</a:t>
                      </a:r>
                      <a:r>
                        <a:rPr lang="en-US" altLang="ja-JP" sz="1000" b="0" i="0" u="none" strike="noStrike" dirty="0">
                          <a:solidFill>
                            <a:srgbClr val="262626"/>
                          </a:solidFill>
                          <a:effectLst/>
                          <a:latin typeface="游ゴシック Bold" panose="020B0700000000000000" pitchFamily="50" charset="-128"/>
                          <a:ea typeface="游ゴシック Bold" panose="020B0700000000000000" pitchFamily="50" charset="-128"/>
                        </a:rPr>
                        <a:t>)</a:t>
                      </a:r>
                      <a:endPar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endParaRP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F7F7F7"/>
                    </a:solidFill>
                  </a:tcPr>
                </a:tc>
                <a:extLst>
                  <a:ext uri="{0D108BD9-81ED-4DB2-BD59-A6C34878D82A}">
                    <a16:rowId xmlns:a16="http://schemas.microsoft.com/office/drawing/2014/main" val="3620792320"/>
                  </a:ext>
                </a:extLst>
              </a:tr>
              <a:tr h="354799">
                <a:tc vMerge="1">
                  <a:txBody>
                    <a:bodyPr/>
                    <a:lstStyle/>
                    <a:p>
                      <a:endParaRPr kumimoji="1" lang="ja-JP" altLang="en-US"/>
                    </a:p>
                  </a:txBody>
                  <a:tcPr/>
                </a:tc>
                <a:tc>
                  <a:txBody>
                    <a:bodyPr/>
                    <a:lstStyle/>
                    <a:p>
                      <a:pPr algn="ctr" fontAlgn="ctr"/>
                      <a:r>
                        <a:rPr lang="ja-JP" altLang="en-US" sz="1000" b="0" i="0" u="none" strike="noStrike">
                          <a:solidFill>
                            <a:srgbClr val="262626"/>
                          </a:solidFill>
                          <a:effectLst/>
                          <a:latin typeface="游ゴシック Bold" panose="020B0700000000000000" pitchFamily="50" charset="-128"/>
                          <a:ea typeface="游ゴシック Bold" panose="020B0700000000000000" pitchFamily="50" charset="-128"/>
                        </a:rPr>
                        <a:t>認知・興味</a:t>
                      </a:r>
                    </a:p>
                  </a:txBody>
                  <a:tcPr marL="0"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比較・検討</a:t>
                      </a:r>
                    </a:p>
                  </a:txBody>
                  <a:tcPr marL="0"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入会</a:t>
                      </a:r>
                      <a:r>
                        <a:rPr lang="en-US" altLang="ja-JP" sz="1000" b="0" i="0" u="none" strike="noStrike" dirty="0">
                          <a:solidFill>
                            <a:srgbClr val="262626"/>
                          </a:solidFill>
                          <a:effectLst/>
                          <a:latin typeface="游ゴシック Bold" panose="020B0700000000000000" pitchFamily="50" charset="-128"/>
                          <a:ea typeface="游ゴシック Bold" panose="020B0700000000000000" pitchFamily="50" charset="-128"/>
                        </a:rPr>
                        <a:t>(</a:t>
                      </a: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入会</a:t>
                      </a:r>
                      <a:r>
                        <a:rPr lang="en-US" altLang="ja-JP" sz="1000" b="0" i="0" u="none" strike="noStrike" dirty="0">
                          <a:solidFill>
                            <a:srgbClr val="262626"/>
                          </a:solidFill>
                          <a:effectLst/>
                          <a:latin typeface="游ゴシック Bold" panose="020B0700000000000000" pitchFamily="50" charset="-128"/>
                          <a:ea typeface="游ゴシック Bold" panose="020B0700000000000000" pitchFamily="50" charset="-128"/>
                        </a:rPr>
                        <a:t>~2</a:t>
                      </a: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週間</a:t>
                      </a:r>
                      <a:r>
                        <a:rPr lang="en-US" altLang="ja-JP" sz="1000" b="0" i="0" u="none" strike="noStrike" dirty="0">
                          <a:solidFill>
                            <a:srgbClr val="262626"/>
                          </a:solidFill>
                          <a:effectLst/>
                          <a:latin typeface="游ゴシック Bold" panose="020B0700000000000000" pitchFamily="50" charset="-128"/>
                          <a:ea typeface="游ゴシック Bold" panose="020B0700000000000000" pitchFamily="50" charset="-128"/>
                        </a:rPr>
                        <a:t>)</a:t>
                      </a:r>
                      <a:endPar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endParaRPr>
                    </a:p>
                  </a:txBody>
                  <a:tcPr marL="0"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ctr" fontAlgn="ctr"/>
                      <a:r>
                        <a:rPr lang="en-US" altLang="ja-JP" sz="1000" b="0" i="0" u="none" strike="noStrike" dirty="0">
                          <a:solidFill>
                            <a:srgbClr val="262626"/>
                          </a:solidFill>
                          <a:effectLst/>
                          <a:latin typeface="游ゴシック Bold" panose="020B0700000000000000" pitchFamily="50" charset="-128"/>
                          <a:ea typeface="游ゴシック Bold" panose="020B0700000000000000" pitchFamily="50" charset="-128"/>
                        </a:rPr>
                        <a:t>2</a:t>
                      </a: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か月後</a:t>
                      </a:r>
                    </a:p>
                  </a:txBody>
                  <a:tcPr marL="0"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継続・シェア</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extLst>
                  <a:ext uri="{0D108BD9-81ED-4DB2-BD59-A6C34878D82A}">
                    <a16:rowId xmlns:a16="http://schemas.microsoft.com/office/drawing/2014/main" val="2579996152"/>
                  </a:ext>
                </a:extLst>
              </a:tr>
              <a:tr h="1355296">
                <a:tc>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顧客の状態</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marL="0" indent="0">
                        <a:buFont typeface="+mj-lt"/>
                        <a:buNone/>
                      </a:pPr>
                      <a:r>
                        <a:rPr kumimoji="1" lang="ja-JP" altLang="en-US" sz="1000" dirty="0"/>
                        <a:t>社会人になってからフットサルをする機会が少なくなり、体を動かすことが減った。</a:t>
                      </a:r>
                      <a:endParaRPr kumimoji="1" lang="en-US" altLang="ja-JP" sz="1000" dirty="0"/>
                    </a:p>
                    <a:p>
                      <a:pPr marL="0" indent="0">
                        <a:buFont typeface="+mj-lt"/>
                        <a:buNone/>
                      </a:pPr>
                      <a:r>
                        <a:rPr kumimoji="1" lang="ja-JP" altLang="en-US" sz="1000" dirty="0"/>
                        <a:t>もともと太りにくい体質なので運動を意識していなかったが、職場の先輩から代謝が落ちる話や、筋トレで自信をつけることに興味があるが動けていない。</a:t>
                      </a:r>
                      <a:endParaRPr kumimoji="1" lang="en-US" altLang="ja-JP" sz="1000" dirty="0"/>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ビジネスにも繋がるのであれば尚更運動習慣をつけよう。ランニングと筋トレを始めてみたい。</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ジムも近くにできていたから見学に行ってみようかな。継続できるジムがいいな。</a:t>
                      </a: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いくつかのジムを見学し、場所価格ともに納得のいくジムに入会できた。</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トレーニングして生活の質を上げていこう。</a:t>
                      </a: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初月はやる気も満ち溢れてジムに行けていたが、仕事も忙しくなり、利用頻度が落ちてきた。パーソナルでもないので自分のトレーニングがあっているかわからない。結果はいつ出る？</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無料期間終わったらやめようかな</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スタッフに教えてもらったトレーニングをゆっくり実施していたら少しづつ成果が出てきた。</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もっと効率的に筋肉をつける方法はないのかな？</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2190458001"/>
                  </a:ext>
                </a:extLst>
              </a:tr>
              <a:tr h="919851">
                <a:tc>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求めている情報</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・運動によってどのような結果に繋がるのか</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(QOL</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の観点</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p>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・ジムに行くのがいいか、自宅フィットネスがいいか</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自重</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or</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器具</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2637" marR="0" marT="0" marB="0">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・ジムに通うメリット</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・年齢別おすすめのジム</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・トレーニング効果</a:t>
                      </a: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・効率的なトレーニングの方法</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・週何回ジムに行く？</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・初心者用メニュー</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・筋トレの効果はいつ出る？</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・ジムに通うペース</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・自分に合ったトレーニング</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・おすすめプロテイン ウェア</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・フリーウェイト 使い方</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・筋肥大 方法</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734845665"/>
                  </a:ext>
                </a:extLst>
              </a:tr>
              <a:tr h="919851">
                <a:tc>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行動の変化</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通勤経路にフィットネスジムがある→少し興味があるが見学するほどでもない。</a:t>
                      </a: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検索エンジン、</a:t>
                      </a: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Google</a:t>
                      </a: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マップで</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近隣のジムを確認し比較。</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場所が近く、継続しそうなジムに見学予約をする。</a:t>
                      </a: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やる気に満ち溢れ、</a:t>
                      </a: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WEB</a:t>
                      </a: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や</a:t>
                      </a: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YouTube</a:t>
                      </a: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等で効果的なトレーニング等を調べる。</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ウェアやプロテインにも興味を持つ</a:t>
                      </a: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トレーニングについてスタッフから教えてもらう。もう少し続けてみて結果が出なかったらやめよう</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と考える。</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ウェイトスタックマシンでのトレーニング以外にもフリーウェイトに挑戦してみる。友人も入会したら会費が安くなるみたいなので勧誘してみる。</a:t>
                      </a:r>
                    </a:p>
                  </a:txBody>
                  <a:tcPr marL="52637"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3155511169"/>
                  </a:ext>
                </a:extLst>
              </a:tr>
              <a:tr h="459925">
                <a:tc rowSpan="2">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感情曲線</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2637" marR="0" marT="0" marB="0">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404040"/>
                      </a:solidFill>
                      <a:prstDash val="dashDot"/>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404040"/>
                      </a:solidFill>
                      <a:prstDash val="dashDot"/>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404040"/>
                      </a:solidFill>
                      <a:prstDash val="dashDot"/>
                      <a:round/>
                      <a:headEnd type="none" w="med" len="med"/>
                      <a:tailEnd type="none" w="med" len="med"/>
                    </a:lnB>
                  </a:tcPr>
                </a:tc>
                <a:tc>
                  <a:txBody>
                    <a:bodyPr/>
                    <a:lstStyle/>
                    <a:p>
                      <a:pPr algn="l" fontAlgn="ctr"/>
                      <a:r>
                        <a:rPr lang="ja-JP" altLang="en-US" sz="1000" b="0" i="0" u="none" strike="noStrike">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404040"/>
                      </a:solidFill>
                      <a:prstDash val="dashDot"/>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404040"/>
                      </a:solidFill>
                      <a:prstDash val="dashDot"/>
                      <a:round/>
                      <a:headEnd type="none" w="med" len="med"/>
                      <a:tailEnd type="none" w="med" len="med"/>
                    </a:lnB>
                  </a:tcPr>
                </a:tc>
                <a:extLst>
                  <a:ext uri="{0D108BD9-81ED-4DB2-BD59-A6C34878D82A}">
                    <a16:rowId xmlns:a16="http://schemas.microsoft.com/office/drawing/2014/main" val="1408551005"/>
                  </a:ext>
                </a:extLst>
              </a:tr>
              <a:tr h="459925">
                <a:tc vMerge="1">
                  <a:txBody>
                    <a:bodyPr/>
                    <a:lstStyle/>
                    <a:p>
                      <a:endParaRPr kumimoji="1" lang="ja-JP" altLang="en-US"/>
                    </a:p>
                  </a:txBody>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dashDot"/>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404040"/>
                      </a:solidFill>
                      <a:prstDash val="dashDot"/>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404040"/>
                      </a:solidFill>
                      <a:prstDash val="dashDot"/>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ja-JP" altLang="en-US" sz="1000" b="0" i="0" u="none" strike="noStrike">
                          <a:solidFill>
                            <a:srgbClr val="262626"/>
                          </a:solidFill>
                          <a:effectLst/>
                          <a:latin typeface="游ゴシック" panose="020B0400000000000000" pitchFamily="50" charset="-128"/>
                          <a:ea typeface="游ゴシック" panose="020B0400000000000000" pitchFamily="50" charset="-128"/>
                        </a:rPr>
                        <a:t>　</a:t>
                      </a: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404040"/>
                      </a:solidFill>
                      <a:prstDash val="dashDot"/>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404040"/>
                      </a:solidFill>
                      <a:prstDash val="dashDot"/>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2092451975"/>
                  </a:ext>
                </a:extLst>
              </a:tr>
              <a:tr h="150964">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noFill/>
                  </a:tcPr>
                </a:tc>
                <a:extLst>
                  <a:ext uri="{0D108BD9-81ED-4DB2-BD59-A6C34878D82A}">
                    <a16:rowId xmlns:a16="http://schemas.microsoft.com/office/drawing/2014/main" val="4039463875"/>
                  </a:ext>
                </a:extLst>
              </a:tr>
              <a:tr h="919883">
                <a:tc>
                  <a:txBody>
                    <a:bodyPr/>
                    <a:lstStyle/>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タッチポイント</a:t>
                      </a:r>
                      <a:endParaRPr lang="en-US" altLang="ja-JP" sz="1000" b="0" i="0" u="none" strike="noStrike" dirty="0">
                        <a:solidFill>
                          <a:srgbClr val="262626"/>
                        </a:solidFill>
                        <a:effectLst/>
                        <a:latin typeface="游ゴシック Bold" panose="020B0700000000000000" pitchFamily="50" charset="-128"/>
                        <a:ea typeface="游ゴシック Bold" panose="020B0700000000000000" pitchFamily="50" charset="-128"/>
                      </a:endParaRPr>
                    </a:p>
                    <a:p>
                      <a:pPr algn="ctr" fontAlgn="ctr"/>
                      <a:r>
                        <a:rPr lang="ja-JP" altLang="en-US" sz="1000" b="0" i="0" u="none" strike="noStrike" dirty="0">
                          <a:solidFill>
                            <a:srgbClr val="262626"/>
                          </a:solidFill>
                          <a:effectLst/>
                          <a:latin typeface="游ゴシック Bold" panose="020B0700000000000000" pitchFamily="50" charset="-128"/>
                          <a:ea typeface="游ゴシック Bold" panose="020B0700000000000000" pitchFamily="50" charset="-128"/>
                        </a:rPr>
                        <a:t>マーケティング施策</a:t>
                      </a:r>
                    </a:p>
                  </a:txBody>
                  <a:tcPr marL="0"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7F7F7"/>
                    </a:solidFill>
                  </a:tcPr>
                </a:tc>
                <a:tc>
                  <a:txBody>
                    <a:bodyPr/>
                    <a:lstStyle/>
                    <a:p>
                      <a:pPr algn="l" fontAlgn="ct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a:t>
                      </a: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コンテンツマーケ</a:t>
                      </a: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/SNS/OOH】</a:t>
                      </a: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・ビジネスと繋がるフィットネス</a:t>
                      </a: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a:t>
                      </a: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筋トレ</a:t>
                      </a: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a:t>
                      </a: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の効果</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・運動しない男性の末路</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情緒面での訴求を行う。</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【MEO/SNS/OOH/WEB</a:t>
                      </a: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広告</a:t>
                      </a: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a:t>
                      </a: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a:t>
                      </a: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LP(</a:t>
                      </a: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ランディングページ</a:t>
                      </a: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a:t>
                      </a: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でジムの機能面の訴求を行う。</a:t>
                      </a: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a:t>
                      </a: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価格、設備、アクセス、キャンペーン等。</a:t>
                      </a: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a:t>
                      </a:r>
                    </a:p>
                  </a:txBody>
                  <a:tcPr marL="52637" marR="0" marT="0" marB="0">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【LINE/</a:t>
                      </a: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メールマーケティング</a:t>
                      </a: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a:t>
                      </a: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・マシンの使い方</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・正しいトレーニング方法</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・施設の利用方法</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・体組成などの結果がわかりやすくなる設備の紹介</a:t>
                      </a:r>
                    </a:p>
                  </a:txBody>
                  <a:tcPr marL="52637" marR="0" marT="0"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【LINE/</a:t>
                      </a: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メールマーケティング</a:t>
                      </a: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a:t>
                      </a: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・効果が出るまでの過程の情報</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・小さい変化への気づきを与えるコンテンツ</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・短くても結果が出やすい運動</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・利用ペースについて</a:t>
                      </a:r>
                    </a:p>
                  </a:txBody>
                  <a:tcPr marL="52637" marR="0" marT="0"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l" fontAlgn="ct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【LINE/</a:t>
                      </a: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メールマーケティング</a:t>
                      </a: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a:t>
                      </a: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・紹介キャンペーンの案内</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・フリーウェイトの使い方</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・トレーニング方法</a:t>
                      </a: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a:t>
                      </a: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上級編</a:t>
                      </a:r>
                      <a:r>
                        <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rPr>
                        <a:t>)</a:t>
                      </a:r>
                    </a:p>
                    <a:p>
                      <a:pPr algn="l" fontAlgn="ctr"/>
                      <a:r>
                        <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rPr>
                        <a:t>・成功事例</a:t>
                      </a:r>
                      <a:endParaRPr lang="en-US" altLang="ja-JP" sz="1000" b="0" i="0" u="none" strike="noStrike" dirty="0">
                        <a:solidFill>
                          <a:srgbClr val="262626"/>
                        </a:solidFill>
                        <a:effectLst/>
                        <a:latin typeface="游ゴシック" panose="020B0400000000000000" pitchFamily="50" charset="-128"/>
                        <a:ea typeface="游ゴシック" panose="020B0400000000000000" pitchFamily="50" charset="-128"/>
                      </a:endParaRPr>
                    </a:p>
                    <a:p>
                      <a:pPr algn="l" fontAlgn="ctr"/>
                      <a:endParaRPr lang="ja-JP" altLang="en-US" sz="1000" b="0" i="0" u="none" strike="noStrike" dirty="0">
                        <a:solidFill>
                          <a:srgbClr val="262626"/>
                        </a:solidFill>
                        <a:effectLst/>
                        <a:latin typeface="游ゴシック" panose="020B0400000000000000" pitchFamily="50" charset="-128"/>
                        <a:ea typeface="游ゴシック" panose="020B0400000000000000" pitchFamily="50" charset="-128"/>
                      </a:endParaRPr>
                    </a:p>
                  </a:txBody>
                  <a:tcPr marL="52637" marR="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934745400"/>
                  </a:ext>
                </a:extLst>
              </a:tr>
            </a:tbl>
          </a:graphicData>
        </a:graphic>
      </p:graphicFrame>
      <p:sp>
        <p:nvSpPr>
          <p:cNvPr id="86" name="下矢印 2">
            <a:extLst>
              <a:ext uri="{FF2B5EF4-FFF2-40B4-BE49-F238E27FC236}">
                <a16:creationId xmlns:a16="http://schemas.microsoft.com/office/drawing/2014/main" id="{F68942CD-8013-BA4E-BF37-FA0A37F62F02}"/>
              </a:ext>
            </a:extLst>
          </p:cNvPr>
          <p:cNvSpPr/>
          <p:nvPr/>
        </p:nvSpPr>
        <p:spPr>
          <a:xfrm>
            <a:off x="7173913" y="13371513"/>
            <a:ext cx="1054100" cy="48260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7" name="下矢印 3">
            <a:extLst>
              <a:ext uri="{FF2B5EF4-FFF2-40B4-BE49-F238E27FC236}">
                <a16:creationId xmlns:a16="http://schemas.microsoft.com/office/drawing/2014/main" id="{1AB39F14-5CC7-3E4D-B9FD-203EFA3A45BB}"/>
              </a:ext>
            </a:extLst>
          </p:cNvPr>
          <p:cNvSpPr/>
          <p:nvPr/>
        </p:nvSpPr>
        <p:spPr>
          <a:xfrm>
            <a:off x="12217400" y="13371513"/>
            <a:ext cx="1054100" cy="48260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8" name="下矢印 4">
            <a:extLst>
              <a:ext uri="{FF2B5EF4-FFF2-40B4-BE49-F238E27FC236}">
                <a16:creationId xmlns:a16="http://schemas.microsoft.com/office/drawing/2014/main" id="{1D6547F3-03E0-8047-A5E6-AB2BC60EA1B0}"/>
              </a:ext>
            </a:extLst>
          </p:cNvPr>
          <p:cNvSpPr/>
          <p:nvPr/>
        </p:nvSpPr>
        <p:spPr>
          <a:xfrm>
            <a:off x="17262475" y="13371513"/>
            <a:ext cx="1054100" cy="48260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9" name="下矢印 5">
            <a:extLst>
              <a:ext uri="{FF2B5EF4-FFF2-40B4-BE49-F238E27FC236}">
                <a16:creationId xmlns:a16="http://schemas.microsoft.com/office/drawing/2014/main" id="{D9BD4806-5729-2A49-B657-4FEDAF2C955D}"/>
              </a:ext>
            </a:extLst>
          </p:cNvPr>
          <p:cNvSpPr/>
          <p:nvPr/>
        </p:nvSpPr>
        <p:spPr>
          <a:xfrm>
            <a:off x="14739938" y="13371513"/>
            <a:ext cx="1054100" cy="48260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0" name="下矢印 6">
            <a:extLst>
              <a:ext uri="{FF2B5EF4-FFF2-40B4-BE49-F238E27FC236}">
                <a16:creationId xmlns:a16="http://schemas.microsoft.com/office/drawing/2014/main" id="{8C17F5D2-C06E-5B48-B986-28A688F55CFF}"/>
              </a:ext>
            </a:extLst>
          </p:cNvPr>
          <p:cNvSpPr/>
          <p:nvPr/>
        </p:nvSpPr>
        <p:spPr>
          <a:xfrm>
            <a:off x="9696450" y="13371513"/>
            <a:ext cx="1054100" cy="48260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103" name="直線コネクタ 102">
            <a:extLst>
              <a:ext uri="{FF2B5EF4-FFF2-40B4-BE49-F238E27FC236}">
                <a16:creationId xmlns:a16="http://schemas.microsoft.com/office/drawing/2014/main" id="{2A4C2212-B7BF-2F4F-A4B7-5EB428C44179}"/>
              </a:ext>
            </a:extLst>
          </p:cNvPr>
          <p:cNvCxnSpPr>
            <a:cxnSpLocks/>
          </p:cNvCxnSpPr>
          <p:nvPr/>
        </p:nvCxnSpPr>
        <p:spPr>
          <a:xfrm flipV="1">
            <a:off x="7215188" y="12371388"/>
            <a:ext cx="793750" cy="357187"/>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BE5681F8-1B14-2D46-8BE9-D16BFA060B7C}"/>
              </a:ext>
            </a:extLst>
          </p:cNvPr>
          <p:cNvCxnSpPr>
            <a:cxnSpLocks/>
          </p:cNvCxnSpPr>
          <p:nvPr/>
        </p:nvCxnSpPr>
        <p:spPr>
          <a:xfrm>
            <a:off x="8432800" y="12371388"/>
            <a:ext cx="1114425" cy="319087"/>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9F57CC9-780D-6446-9715-DFF57D373AD7}"/>
              </a:ext>
            </a:extLst>
          </p:cNvPr>
          <p:cNvCxnSpPr>
            <a:cxnSpLocks/>
          </p:cNvCxnSpPr>
          <p:nvPr/>
        </p:nvCxnSpPr>
        <p:spPr>
          <a:xfrm>
            <a:off x="9767888" y="12690475"/>
            <a:ext cx="781050" cy="371475"/>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B142FAAE-96D6-1548-A5FF-9880E741B0DB}"/>
              </a:ext>
            </a:extLst>
          </p:cNvPr>
          <p:cNvCxnSpPr>
            <a:cxnSpLocks/>
          </p:cNvCxnSpPr>
          <p:nvPr/>
        </p:nvCxnSpPr>
        <p:spPr>
          <a:xfrm flipV="1">
            <a:off x="12345988" y="12176125"/>
            <a:ext cx="942975" cy="207963"/>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0955B77E-10BC-484D-A556-94FAEBA3BF66}"/>
              </a:ext>
            </a:extLst>
          </p:cNvPr>
          <p:cNvCxnSpPr>
            <a:cxnSpLocks/>
          </p:cNvCxnSpPr>
          <p:nvPr/>
        </p:nvCxnSpPr>
        <p:spPr>
          <a:xfrm flipV="1">
            <a:off x="13712825" y="11907838"/>
            <a:ext cx="917575" cy="268287"/>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98891A6F-BD71-F141-9B2F-802BDC946F3A}"/>
              </a:ext>
            </a:extLst>
          </p:cNvPr>
          <p:cNvCxnSpPr>
            <a:cxnSpLocks/>
          </p:cNvCxnSpPr>
          <p:nvPr/>
        </p:nvCxnSpPr>
        <p:spPr>
          <a:xfrm flipH="1" flipV="1">
            <a:off x="14852650" y="11907838"/>
            <a:ext cx="895350" cy="998537"/>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1E4DC694-466E-C34D-9315-56F2615D5D1F}"/>
              </a:ext>
            </a:extLst>
          </p:cNvPr>
          <p:cNvCxnSpPr>
            <a:cxnSpLocks/>
          </p:cNvCxnSpPr>
          <p:nvPr/>
        </p:nvCxnSpPr>
        <p:spPr>
          <a:xfrm flipV="1">
            <a:off x="16171863" y="12460288"/>
            <a:ext cx="846137" cy="446087"/>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A8C5F50E-ACE9-C14C-AE77-66B8D65C63CE}"/>
              </a:ext>
            </a:extLst>
          </p:cNvPr>
          <p:cNvCxnSpPr>
            <a:cxnSpLocks/>
          </p:cNvCxnSpPr>
          <p:nvPr/>
        </p:nvCxnSpPr>
        <p:spPr>
          <a:xfrm flipV="1">
            <a:off x="10972800" y="12384088"/>
            <a:ext cx="1152525" cy="677862"/>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E1307428-1DAC-564B-8A57-EC9E7780CAB3}"/>
              </a:ext>
            </a:extLst>
          </p:cNvPr>
          <p:cNvCxnSpPr>
            <a:cxnSpLocks/>
          </p:cNvCxnSpPr>
          <p:nvPr/>
        </p:nvCxnSpPr>
        <p:spPr>
          <a:xfrm>
            <a:off x="17238663" y="12460288"/>
            <a:ext cx="1076325" cy="420687"/>
          </a:xfrm>
          <a:prstGeom prst="line">
            <a:avLst/>
          </a:prstGeom>
          <a:ln w="25400">
            <a:solidFill>
              <a:srgbClr val="262626"/>
            </a:solidFill>
            <a:tailEnd type="none"/>
          </a:ln>
        </p:spPr>
        <p:style>
          <a:lnRef idx="1">
            <a:schemeClr val="accent1"/>
          </a:lnRef>
          <a:fillRef idx="0">
            <a:schemeClr val="accent1"/>
          </a:fillRef>
          <a:effectRef idx="0">
            <a:schemeClr val="accent1"/>
          </a:effectRef>
          <a:fontRef idx="minor">
            <a:schemeClr val="tx1"/>
          </a:fontRef>
        </p:style>
      </p:cxnSp>
      <p:pic>
        <p:nvPicPr>
          <p:cNvPr id="112" name="図 111">
            <a:extLst>
              <a:ext uri="{FF2B5EF4-FFF2-40B4-BE49-F238E27FC236}">
                <a16:creationId xmlns:a16="http://schemas.microsoft.com/office/drawing/2014/main" id="{37332058-70A3-F243-BCAC-B0CB7D629E9F}"/>
              </a:ext>
            </a:extLst>
          </p:cNvPr>
          <p:cNvPicPr>
            <a:picLocks noChangeAspect="1"/>
          </p:cNvPicPr>
          <p:nvPr/>
        </p:nvPicPr>
        <p:blipFill>
          <a:blip r:embed="rId2"/>
          <a:stretch>
            <a:fillRect/>
          </a:stretch>
        </p:blipFill>
        <p:spPr>
          <a:xfrm>
            <a:off x="13288963" y="11964988"/>
            <a:ext cx="423862" cy="422275"/>
          </a:xfrm>
          <a:prstGeom prst="rect">
            <a:avLst/>
          </a:prstGeom>
        </p:spPr>
      </p:pic>
      <p:pic>
        <p:nvPicPr>
          <p:cNvPr id="113" name="図 112" descr="アイコン&#10;&#10;自動的に生成された説明">
            <a:extLst>
              <a:ext uri="{FF2B5EF4-FFF2-40B4-BE49-F238E27FC236}">
                <a16:creationId xmlns:a16="http://schemas.microsoft.com/office/drawing/2014/main" id="{60EB8AC2-895D-1A4C-8E9D-F7E165F10A77}"/>
              </a:ext>
            </a:extLst>
          </p:cNvPr>
          <p:cNvPicPr>
            <a:picLocks noChangeAspect="1"/>
          </p:cNvPicPr>
          <p:nvPr/>
        </p:nvPicPr>
        <p:blipFill>
          <a:blip r:embed="rId3"/>
          <a:stretch>
            <a:fillRect/>
          </a:stretch>
        </p:blipFill>
        <p:spPr>
          <a:xfrm>
            <a:off x="8008938" y="12160250"/>
            <a:ext cx="423862" cy="423863"/>
          </a:xfrm>
          <a:prstGeom prst="rect">
            <a:avLst/>
          </a:prstGeom>
        </p:spPr>
      </p:pic>
      <p:pic>
        <p:nvPicPr>
          <p:cNvPr id="114" name="図 113" descr="アイコン&#10;&#10;自動的に生成された説明">
            <a:extLst>
              <a:ext uri="{FF2B5EF4-FFF2-40B4-BE49-F238E27FC236}">
                <a16:creationId xmlns:a16="http://schemas.microsoft.com/office/drawing/2014/main" id="{61763835-CEB2-9849-A07D-C416FAF47A7B}"/>
              </a:ext>
            </a:extLst>
          </p:cNvPr>
          <p:cNvPicPr>
            <a:picLocks noChangeAspect="1"/>
          </p:cNvPicPr>
          <p:nvPr/>
        </p:nvPicPr>
        <p:blipFill>
          <a:blip r:embed="rId4"/>
          <a:stretch>
            <a:fillRect/>
          </a:stretch>
        </p:blipFill>
        <p:spPr>
          <a:xfrm>
            <a:off x="6791325" y="12517438"/>
            <a:ext cx="423863" cy="423862"/>
          </a:xfrm>
          <a:prstGeom prst="rect">
            <a:avLst/>
          </a:prstGeom>
        </p:spPr>
      </p:pic>
      <p:pic>
        <p:nvPicPr>
          <p:cNvPr id="115" name="図 114" descr="アイコン&#10;&#10;自動的に生成された説明">
            <a:extLst>
              <a:ext uri="{FF2B5EF4-FFF2-40B4-BE49-F238E27FC236}">
                <a16:creationId xmlns:a16="http://schemas.microsoft.com/office/drawing/2014/main" id="{8D2C9777-7315-0343-849A-F908C6E707D6}"/>
              </a:ext>
            </a:extLst>
          </p:cNvPr>
          <p:cNvPicPr>
            <a:picLocks noChangeAspect="1"/>
          </p:cNvPicPr>
          <p:nvPr/>
        </p:nvPicPr>
        <p:blipFill>
          <a:blip r:embed="rId5"/>
          <a:stretch>
            <a:fillRect/>
          </a:stretch>
        </p:blipFill>
        <p:spPr>
          <a:xfrm>
            <a:off x="10548938" y="12850813"/>
            <a:ext cx="423862" cy="422275"/>
          </a:xfrm>
          <a:prstGeom prst="rect">
            <a:avLst/>
          </a:prstGeom>
        </p:spPr>
      </p:pic>
      <p:pic>
        <p:nvPicPr>
          <p:cNvPr id="116" name="図 115" descr="アイコン&#10;&#10;自動的に生成された説明">
            <a:extLst>
              <a:ext uri="{FF2B5EF4-FFF2-40B4-BE49-F238E27FC236}">
                <a16:creationId xmlns:a16="http://schemas.microsoft.com/office/drawing/2014/main" id="{F5D4F438-EE0B-A14A-BDEE-FE76096148F5}"/>
              </a:ext>
            </a:extLst>
          </p:cNvPr>
          <p:cNvPicPr>
            <a:picLocks noChangeAspect="1"/>
          </p:cNvPicPr>
          <p:nvPr/>
        </p:nvPicPr>
        <p:blipFill>
          <a:blip r:embed="rId6"/>
          <a:stretch>
            <a:fillRect/>
          </a:stretch>
        </p:blipFill>
        <p:spPr>
          <a:xfrm>
            <a:off x="14428788" y="11696700"/>
            <a:ext cx="423862" cy="423863"/>
          </a:xfrm>
          <a:prstGeom prst="rect">
            <a:avLst/>
          </a:prstGeom>
        </p:spPr>
      </p:pic>
      <p:pic>
        <p:nvPicPr>
          <p:cNvPr id="117" name="図 116" descr="アイコン&#10;&#10;自動的に生成された説明">
            <a:extLst>
              <a:ext uri="{FF2B5EF4-FFF2-40B4-BE49-F238E27FC236}">
                <a16:creationId xmlns:a16="http://schemas.microsoft.com/office/drawing/2014/main" id="{EFDDC01A-5BBC-8040-9610-C220B1592F33}"/>
              </a:ext>
            </a:extLst>
          </p:cNvPr>
          <p:cNvPicPr>
            <a:picLocks noChangeAspect="1"/>
          </p:cNvPicPr>
          <p:nvPr/>
        </p:nvPicPr>
        <p:blipFill>
          <a:blip r:embed="rId4"/>
          <a:stretch>
            <a:fillRect/>
          </a:stretch>
        </p:blipFill>
        <p:spPr>
          <a:xfrm>
            <a:off x="9345613" y="12479338"/>
            <a:ext cx="422275" cy="423862"/>
          </a:xfrm>
          <a:prstGeom prst="rect">
            <a:avLst/>
          </a:prstGeom>
        </p:spPr>
      </p:pic>
      <p:pic>
        <p:nvPicPr>
          <p:cNvPr id="118" name="図 117" descr="アイコン&#10;&#10;自動的に生成された説明">
            <a:extLst>
              <a:ext uri="{FF2B5EF4-FFF2-40B4-BE49-F238E27FC236}">
                <a16:creationId xmlns:a16="http://schemas.microsoft.com/office/drawing/2014/main" id="{15573BC4-6FE8-4446-9A66-1DF61CE985F1}"/>
              </a:ext>
            </a:extLst>
          </p:cNvPr>
          <p:cNvPicPr>
            <a:picLocks noChangeAspect="1"/>
          </p:cNvPicPr>
          <p:nvPr/>
        </p:nvPicPr>
        <p:blipFill>
          <a:blip r:embed="rId3"/>
          <a:stretch>
            <a:fillRect/>
          </a:stretch>
        </p:blipFill>
        <p:spPr>
          <a:xfrm>
            <a:off x="11923713" y="12172950"/>
            <a:ext cx="422275" cy="423863"/>
          </a:xfrm>
          <a:prstGeom prst="rect">
            <a:avLst/>
          </a:prstGeom>
        </p:spPr>
      </p:pic>
      <p:pic>
        <p:nvPicPr>
          <p:cNvPr id="119" name="図 118" descr="アイコン&#10;&#10;自動的に生成された説明">
            <a:extLst>
              <a:ext uri="{FF2B5EF4-FFF2-40B4-BE49-F238E27FC236}">
                <a16:creationId xmlns:a16="http://schemas.microsoft.com/office/drawing/2014/main" id="{FF00BE04-DA3D-054B-919F-DF79165812F4}"/>
              </a:ext>
            </a:extLst>
          </p:cNvPr>
          <p:cNvPicPr>
            <a:picLocks noChangeAspect="1"/>
          </p:cNvPicPr>
          <p:nvPr/>
        </p:nvPicPr>
        <p:blipFill>
          <a:blip r:embed="rId4"/>
          <a:stretch>
            <a:fillRect/>
          </a:stretch>
        </p:blipFill>
        <p:spPr>
          <a:xfrm>
            <a:off x="15748000" y="12695238"/>
            <a:ext cx="423863" cy="423862"/>
          </a:xfrm>
          <a:prstGeom prst="rect">
            <a:avLst/>
          </a:prstGeom>
        </p:spPr>
      </p:pic>
      <p:pic>
        <p:nvPicPr>
          <p:cNvPr id="120" name="図 119" descr="アイコン&#10;&#10;自動的に生成された説明">
            <a:extLst>
              <a:ext uri="{FF2B5EF4-FFF2-40B4-BE49-F238E27FC236}">
                <a16:creationId xmlns:a16="http://schemas.microsoft.com/office/drawing/2014/main" id="{9C61BF15-4111-B146-816A-DBA60449D2F7}"/>
              </a:ext>
            </a:extLst>
          </p:cNvPr>
          <p:cNvPicPr>
            <a:picLocks noChangeAspect="1"/>
          </p:cNvPicPr>
          <p:nvPr/>
        </p:nvPicPr>
        <p:blipFill>
          <a:blip r:embed="rId3"/>
          <a:stretch>
            <a:fillRect/>
          </a:stretch>
        </p:blipFill>
        <p:spPr>
          <a:xfrm>
            <a:off x="16814800" y="12249150"/>
            <a:ext cx="423863" cy="423863"/>
          </a:xfrm>
          <a:prstGeom prst="rect">
            <a:avLst/>
          </a:prstGeom>
        </p:spPr>
      </p:pic>
      <p:pic>
        <p:nvPicPr>
          <p:cNvPr id="121" name="図 120" descr="アイコン&#10;&#10;自動的に生成された説明">
            <a:extLst>
              <a:ext uri="{FF2B5EF4-FFF2-40B4-BE49-F238E27FC236}">
                <a16:creationId xmlns:a16="http://schemas.microsoft.com/office/drawing/2014/main" id="{CD2E5217-264E-8646-B30E-5491A3CE288E}"/>
              </a:ext>
            </a:extLst>
          </p:cNvPr>
          <p:cNvPicPr>
            <a:picLocks noChangeAspect="1"/>
          </p:cNvPicPr>
          <p:nvPr/>
        </p:nvPicPr>
        <p:blipFill>
          <a:blip r:embed="rId4"/>
          <a:stretch>
            <a:fillRect/>
          </a:stretch>
        </p:blipFill>
        <p:spPr>
          <a:xfrm>
            <a:off x="18314988" y="12669838"/>
            <a:ext cx="423862" cy="423862"/>
          </a:xfrm>
          <a:prstGeom prst="rect">
            <a:avLst/>
          </a:prstGeom>
        </p:spPr>
      </p:pic>
      <p:pic>
        <p:nvPicPr>
          <p:cNvPr id="123" name="グラフィックス 122" descr="困った顔 (塗りつぶしなし) 枠線">
            <a:extLst>
              <a:ext uri="{FF2B5EF4-FFF2-40B4-BE49-F238E27FC236}">
                <a16:creationId xmlns:a16="http://schemas.microsoft.com/office/drawing/2014/main" id="{1F481F37-A67F-9C82-540B-7DDFD7546D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05175" y="6429584"/>
            <a:ext cx="393700" cy="393700"/>
          </a:xfrm>
          <a:prstGeom prst="rect">
            <a:avLst/>
          </a:prstGeom>
        </p:spPr>
      </p:pic>
      <p:pic>
        <p:nvPicPr>
          <p:cNvPr id="125" name="グラフィックス 124" descr="ニヤリとした顔 (塗りつぶしなし) 枠線">
            <a:extLst>
              <a:ext uri="{FF2B5EF4-FFF2-40B4-BE49-F238E27FC236}">
                <a16:creationId xmlns:a16="http://schemas.microsoft.com/office/drawing/2014/main" id="{49D33EDA-D047-8ADD-C3A2-2380B9D4615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71675" y="6416254"/>
            <a:ext cx="393700" cy="393700"/>
          </a:xfrm>
          <a:prstGeom prst="rect">
            <a:avLst/>
          </a:prstGeom>
        </p:spPr>
      </p:pic>
      <p:pic>
        <p:nvPicPr>
          <p:cNvPr id="127" name="グラフィックス 126" descr="笑顔 (塗りつぶしなし) 枠線">
            <a:extLst>
              <a:ext uri="{FF2B5EF4-FFF2-40B4-BE49-F238E27FC236}">
                <a16:creationId xmlns:a16="http://schemas.microsoft.com/office/drawing/2014/main" id="{897B2041-3609-1E09-A8D0-D846191E525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80213" y="4403452"/>
            <a:ext cx="393700" cy="393700"/>
          </a:xfrm>
          <a:prstGeom prst="rect">
            <a:avLst/>
          </a:prstGeom>
        </p:spPr>
      </p:pic>
      <p:pic>
        <p:nvPicPr>
          <p:cNvPr id="129" name="グラフィックス 128" descr="悲しい顔 (塗りつぶしなし) 枠線">
            <a:extLst>
              <a:ext uri="{FF2B5EF4-FFF2-40B4-BE49-F238E27FC236}">
                <a16:creationId xmlns:a16="http://schemas.microsoft.com/office/drawing/2014/main" id="{2C9D7526-C9A4-CC67-8B77-C347335E04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49675" y="6424073"/>
            <a:ext cx="393700" cy="393700"/>
          </a:xfrm>
          <a:prstGeom prst="rect">
            <a:avLst/>
          </a:prstGeom>
        </p:spPr>
      </p:pic>
      <p:sp>
        <p:nvSpPr>
          <p:cNvPr id="130" name="テキスト ボックス 129">
            <a:extLst>
              <a:ext uri="{FF2B5EF4-FFF2-40B4-BE49-F238E27FC236}">
                <a16:creationId xmlns:a16="http://schemas.microsoft.com/office/drawing/2014/main" id="{BA8E5835-E311-7563-FB86-73A1E3E3467A}"/>
              </a:ext>
            </a:extLst>
          </p:cNvPr>
          <p:cNvSpPr txBox="1"/>
          <p:nvPr/>
        </p:nvSpPr>
        <p:spPr>
          <a:xfrm>
            <a:off x="777874" y="6495629"/>
            <a:ext cx="1263651" cy="261610"/>
          </a:xfrm>
          <a:prstGeom prst="rect">
            <a:avLst/>
          </a:prstGeom>
          <a:noFill/>
        </p:spPr>
        <p:txBody>
          <a:bodyPr wrap="square" rtlCol="0">
            <a:spAutoFit/>
          </a:bodyPr>
          <a:lstStyle/>
          <a:p>
            <a:r>
              <a:rPr kumimoji="1" lang="ja-JP" altLang="en-US" sz="1100" dirty="0"/>
              <a:t>アイコンセット</a:t>
            </a:r>
          </a:p>
        </p:txBody>
      </p:sp>
      <p:pic>
        <p:nvPicPr>
          <p:cNvPr id="132" name="グラフィックス 131" descr="困った顔 (塗りつぶしなし) 枠線">
            <a:extLst>
              <a:ext uri="{FF2B5EF4-FFF2-40B4-BE49-F238E27FC236}">
                <a16:creationId xmlns:a16="http://schemas.microsoft.com/office/drawing/2014/main" id="{58133FB1-6B90-9468-4E27-9F72C8A88A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09875" y="4797152"/>
            <a:ext cx="393700" cy="393700"/>
          </a:xfrm>
          <a:prstGeom prst="rect">
            <a:avLst/>
          </a:prstGeom>
        </p:spPr>
      </p:pic>
      <p:pic>
        <p:nvPicPr>
          <p:cNvPr id="134" name="グラフィックス 133" descr="普通の顔 (塗りつぶしなし) 枠線">
            <a:extLst>
              <a:ext uri="{FF2B5EF4-FFF2-40B4-BE49-F238E27FC236}">
                <a16:creationId xmlns:a16="http://schemas.microsoft.com/office/drawing/2014/main" id="{64F2501C-2C4A-C65D-5BDB-22751B8BBA9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860675" y="6429584"/>
            <a:ext cx="393700" cy="393700"/>
          </a:xfrm>
          <a:prstGeom prst="rect">
            <a:avLst/>
          </a:prstGeom>
        </p:spPr>
      </p:pic>
      <p:pic>
        <p:nvPicPr>
          <p:cNvPr id="135" name="グラフィックス 134" descr="普通の顔 (塗りつぶしなし) 枠線">
            <a:extLst>
              <a:ext uri="{FF2B5EF4-FFF2-40B4-BE49-F238E27FC236}">
                <a16:creationId xmlns:a16="http://schemas.microsoft.com/office/drawing/2014/main" id="{55415B89-D9F8-5DAF-3AFB-7A75B5BCF1D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775200" y="4616276"/>
            <a:ext cx="393700" cy="393700"/>
          </a:xfrm>
          <a:prstGeom prst="rect">
            <a:avLst/>
          </a:prstGeom>
        </p:spPr>
      </p:pic>
      <p:cxnSp>
        <p:nvCxnSpPr>
          <p:cNvPr id="137" name="コネクタ: 曲線 136">
            <a:extLst>
              <a:ext uri="{FF2B5EF4-FFF2-40B4-BE49-F238E27FC236}">
                <a16:creationId xmlns:a16="http://schemas.microsoft.com/office/drawing/2014/main" id="{A087FCD1-76CE-370D-1685-A6EF0225AE59}"/>
              </a:ext>
            </a:extLst>
          </p:cNvPr>
          <p:cNvCxnSpPr>
            <a:cxnSpLocks/>
            <a:endCxn id="135" idx="1"/>
          </p:cNvCxnSpPr>
          <p:nvPr/>
        </p:nvCxnSpPr>
        <p:spPr>
          <a:xfrm flipV="1">
            <a:off x="3203575" y="4813126"/>
            <a:ext cx="1571625" cy="180876"/>
          </a:xfrm>
          <a:prstGeom prst="curvedConnector3">
            <a:avLst>
              <a:gd name="adj1" fmla="val 47576"/>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0" name="コネクタ: 曲線 139">
            <a:extLst>
              <a:ext uri="{FF2B5EF4-FFF2-40B4-BE49-F238E27FC236}">
                <a16:creationId xmlns:a16="http://schemas.microsoft.com/office/drawing/2014/main" id="{3E630FF8-BE25-0348-D1D7-C3B7E906ACB4}"/>
              </a:ext>
            </a:extLst>
          </p:cNvPr>
          <p:cNvCxnSpPr>
            <a:cxnSpLocks/>
            <a:stCxn id="135" idx="3"/>
            <a:endCxn id="127" idx="1"/>
          </p:cNvCxnSpPr>
          <p:nvPr/>
        </p:nvCxnSpPr>
        <p:spPr>
          <a:xfrm flipV="1">
            <a:off x="5168900" y="4600302"/>
            <a:ext cx="1611313" cy="212824"/>
          </a:xfrm>
          <a:prstGeom prst="curvedConnector3">
            <a:avLst>
              <a:gd name="adj1" fmla="val 50000"/>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144" name="グラフィックス 143" descr="笑顔 (塗りつぶしなし) 枠線">
            <a:extLst>
              <a:ext uri="{FF2B5EF4-FFF2-40B4-BE49-F238E27FC236}">
                <a16:creationId xmlns:a16="http://schemas.microsoft.com/office/drawing/2014/main" id="{8C9F126A-3AC1-F094-9469-86E41BD7FBE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16175" y="6417544"/>
            <a:ext cx="393700" cy="393700"/>
          </a:xfrm>
          <a:prstGeom prst="rect">
            <a:avLst/>
          </a:prstGeom>
        </p:spPr>
      </p:pic>
      <p:cxnSp>
        <p:nvCxnSpPr>
          <p:cNvPr id="146" name="コネクタ: 曲線 145">
            <a:extLst>
              <a:ext uri="{FF2B5EF4-FFF2-40B4-BE49-F238E27FC236}">
                <a16:creationId xmlns:a16="http://schemas.microsoft.com/office/drawing/2014/main" id="{270B2DC6-0E72-1FB9-847D-532AC6078A11}"/>
              </a:ext>
            </a:extLst>
          </p:cNvPr>
          <p:cNvCxnSpPr>
            <a:cxnSpLocks/>
            <a:stCxn id="127" idx="3"/>
            <a:endCxn id="154" idx="1"/>
          </p:cNvCxnSpPr>
          <p:nvPr/>
        </p:nvCxnSpPr>
        <p:spPr>
          <a:xfrm>
            <a:off x="7173913" y="4600302"/>
            <a:ext cx="1649413" cy="124966"/>
          </a:xfrm>
          <a:prstGeom prst="curvedConnector3">
            <a:avLst>
              <a:gd name="adj1" fmla="val 50000"/>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154" name="グラフィックス 153" descr="普通の顔 (塗りつぶしなし) 枠線">
            <a:extLst>
              <a:ext uri="{FF2B5EF4-FFF2-40B4-BE49-F238E27FC236}">
                <a16:creationId xmlns:a16="http://schemas.microsoft.com/office/drawing/2014/main" id="{5F1D544C-AC17-7A66-66E8-FC8EF3E003C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823326" y="4528418"/>
            <a:ext cx="393700" cy="393700"/>
          </a:xfrm>
          <a:prstGeom prst="rect">
            <a:avLst/>
          </a:prstGeom>
        </p:spPr>
      </p:pic>
      <p:pic>
        <p:nvPicPr>
          <p:cNvPr id="160" name="グラフィックス 159" descr="ニヤリとした顔 (塗りつぶしなし) 枠線">
            <a:extLst>
              <a:ext uri="{FF2B5EF4-FFF2-40B4-BE49-F238E27FC236}">
                <a16:creationId xmlns:a16="http://schemas.microsoft.com/office/drawing/2014/main" id="{657FCDD7-8318-1D63-949D-5CC1457E2C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75950" y="4283269"/>
            <a:ext cx="393700" cy="393700"/>
          </a:xfrm>
          <a:prstGeom prst="rect">
            <a:avLst/>
          </a:prstGeom>
        </p:spPr>
      </p:pic>
      <p:cxnSp>
        <p:nvCxnSpPr>
          <p:cNvPr id="161" name="コネクタ: 曲線 160">
            <a:extLst>
              <a:ext uri="{FF2B5EF4-FFF2-40B4-BE49-F238E27FC236}">
                <a16:creationId xmlns:a16="http://schemas.microsoft.com/office/drawing/2014/main" id="{6FAD5080-415F-92B4-12CA-952489D06426}"/>
              </a:ext>
            </a:extLst>
          </p:cNvPr>
          <p:cNvCxnSpPr>
            <a:cxnSpLocks/>
            <a:stCxn id="160" idx="1"/>
            <a:endCxn id="154" idx="3"/>
          </p:cNvCxnSpPr>
          <p:nvPr/>
        </p:nvCxnSpPr>
        <p:spPr>
          <a:xfrm rot="10800000" flipV="1">
            <a:off x="9217026" y="4480118"/>
            <a:ext cx="1558924" cy="245149"/>
          </a:xfrm>
          <a:prstGeom prst="curvedConnector3">
            <a:avLst>
              <a:gd name="adj1" fmla="val 50000"/>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7" name="テキスト ボックス 166">
            <a:extLst>
              <a:ext uri="{FF2B5EF4-FFF2-40B4-BE49-F238E27FC236}">
                <a16:creationId xmlns:a16="http://schemas.microsoft.com/office/drawing/2014/main" id="{F6842CD2-C92B-D4BE-B5BA-ECEBEF858D9B}"/>
              </a:ext>
            </a:extLst>
          </p:cNvPr>
          <p:cNvSpPr txBox="1"/>
          <p:nvPr/>
        </p:nvSpPr>
        <p:spPr>
          <a:xfrm>
            <a:off x="4943872" y="6625595"/>
            <a:ext cx="5618559" cy="261610"/>
          </a:xfrm>
          <a:prstGeom prst="rect">
            <a:avLst/>
          </a:prstGeom>
          <a:noFill/>
        </p:spPr>
        <p:txBody>
          <a:bodyPr wrap="square" rtlCol="0">
            <a:spAutoFit/>
          </a:bodyPr>
          <a:lstStyle/>
          <a:p>
            <a:r>
              <a:rPr kumimoji="1" lang="en-US" altLang="ja-JP" sz="1100" dirty="0">
                <a:solidFill>
                  <a:schemeClr val="accent2"/>
                </a:solidFill>
              </a:rPr>
              <a:t>※</a:t>
            </a:r>
            <a:r>
              <a:rPr kumimoji="1" lang="ja-JP" altLang="en-US" sz="1100" dirty="0">
                <a:solidFill>
                  <a:schemeClr val="accent2"/>
                </a:solidFill>
              </a:rPr>
              <a:t>上記は一例</a:t>
            </a:r>
            <a:r>
              <a:rPr lang="ja-JP" altLang="en-US" sz="1100" dirty="0">
                <a:solidFill>
                  <a:schemeClr val="accent2"/>
                </a:solidFill>
              </a:rPr>
              <a:t>です。形態やターゲットによってカスタマージャーニーは変化します。</a:t>
            </a:r>
            <a:endParaRPr kumimoji="1" lang="en-US" altLang="ja-JP" sz="1100" dirty="0">
              <a:solidFill>
                <a:schemeClr val="accent2"/>
              </a:solidFill>
            </a:endParaRPr>
          </a:p>
        </p:txBody>
      </p:sp>
    </p:spTree>
    <p:extLst>
      <p:ext uri="{BB962C8B-B14F-4D97-AF65-F5344CB8AC3E}">
        <p14:creationId xmlns:p14="http://schemas.microsoft.com/office/powerpoint/2010/main" val="29926477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1120</Words>
  <Application>Microsoft Office PowerPoint</Application>
  <PresentationFormat>ワイド画面</PresentationFormat>
  <Paragraphs>196</Paragraphs>
  <Slides>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游ゴシック</vt:lpstr>
      <vt:lpstr>游ゴシック Bold</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桒谷 一成</dc:creator>
  <cp:lastModifiedBy>Issei Kuwatani</cp:lastModifiedBy>
  <cp:revision>24</cp:revision>
  <dcterms:created xsi:type="dcterms:W3CDTF">2023-12-28T03:38:19Z</dcterms:created>
  <dcterms:modified xsi:type="dcterms:W3CDTF">2024-01-04T08:12:01Z</dcterms:modified>
</cp:coreProperties>
</file>